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F27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505" y="0"/>
                </a:lnTo>
                <a:lnTo>
                  <a:pt x="0" y="819150"/>
                </a:lnTo>
                <a:lnTo>
                  <a:pt x="48635" y="817759"/>
                </a:lnTo>
                <a:lnTo>
                  <a:pt x="96034" y="813638"/>
                </a:lnTo>
                <a:lnTo>
                  <a:pt x="142623" y="806864"/>
                </a:lnTo>
                <a:lnTo>
                  <a:pt x="188327" y="797514"/>
                </a:lnTo>
                <a:lnTo>
                  <a:pt x="233067" y="785664"/>
                </a:lnTo>
                <a:lnTo>
                  <a:pt x="276768" y="771391"/>
                </a:lnTo>
                <a:lnTo>
                  <a:pt x="319353" y="754772"/>
                </a:lnTo>
                <a:lnTo>
                  <a:pt x="360744" y="735885"/>
                </a:lnTo>
                <a:lnTo>
                  <a:pt x="400865" y="714805"/>
                </a:lnTo>
                <a:lnTo>
                  <a:pt x="439639" y="691610"/>
                </a:lnTo>
                <a:lnTo>
                  <a:pt x="476990" y="666377"/>
                </a:lnTo>
                <a:lnTo>
                  <a:pt x="512839" y="639182"/>
                </a:lnTo>
                <a:lnTo>
                  <a:pt x="547112" y="610102"/>
                </a:lnTo>
                <a:lnTo>
                  <a:pt x="579729" y="579215"/>
                </a:lnTo>
                <a:lnTo>
                  <a:pt x="610616" y="546596"/>
                </a:lnTo>
                <a:lnTo>
                  <a:pt x="639695" y="512323"/>
                </a:lnTo>
                <a:lnTo>
                  <a:pt x="666889" y="476473"/>
                </a:lnTo>
                <a:lnTo>
                  <a:pt x="692122" y="439123"/>
                </a:lnTo>
                <a:lnTo>
                  <a:pt x="715316" y="400349"/>
                </a:lnTo>
                <a:lnTo>
                  <a:pt x="736395" y="360228"/>
                </a:lnTo>
                <a:lnTo>
                  <a:pt x="755281" y="318837"/>
                </a:lnTo>
                <a:lnTo>
                  <a:pt x="771899" y="276253"/>
                </a:lnTo>
                <a:lnTo>
                  <a:pt x="786171" y="232553"/>
                </a:lnTo>
                <a:lnTo>
                  <a:pt x="798020" y="187814"/>
                </a:lnTo>
                <a:lnTo>
                  <a:pt x="807370" y="142112"/>
                </a:lnTo>
                <a:lnTo>
                  <a:pt x="814144" y="95524"/>
                </a:lnTo>
                <a:lnTo>
                  <a:pt x="818264" y="48128"/>
                </a:lnTo>
                <a:lnTo>
                  <a:pt x="819655" y="0"/>
                </a:lnTo>
                <a:close/>
              </a:path>
            </a:pathLst>
          </a:custGeom>
          <a:solidFill>
            <a:srgbClr val="FDF9F4">
              <a:alpha val="3294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04" y="3810"/>
            <a:ext cx="819785" cy="819150"/>
          </a:xfrm>
          <a:custGeom>
            <a:avLst/>
            <a:gdLst/>
            <a:ahLst/>
            <a:cxnLst/>
            <a:rect l="l" t="t" r="r" b="b"/>
            <a:pathLst>
              <a:path w="819785" h="819150">
                <a:moveTo>
                  <a:pt x="819655" y="0"/>
                </a:moveTo>
                <a:lnTo>
                  <a:pt x="818264" y="48128"/>
                </a:lnTo>
                <a:lnTo>
                  <a:pt x="814144" y="95524"/>
                </a:lnTo>
                <a:lnTo>
                  <a:pt x="807370" y="142112"/>
                </a:lnTo>
                <a:lnTo>
                  <a:pt x="798020" y="187814"/>
                </a:lnTo>
                <a:lnTo>
                  <a:pt x="786171" y="232553"/>
                </a:lnTo>
                <a:lnTo>
                  <a:pt x="771899" y="276253"/>
                </a:lnTo>
                <a:lnTo>
                  <a:pt x="755281" y="318837"/>
                </a:lnTo>
                <a:lnTo>
                  <a:pt x="736395" y="360228"/>
                </a:lnTo>
                <a:lnTo>
                  <a:pt x="715316" y="400349"/>
                </a:lnTo>
                <a:lnTo>
                  <a:pt x="692122" y="439123"/>
                </a:lnTo>
                <a:lnTo>
                  <a:pt x="666889" y="476473"/>
                </a:lnTo>
                <a:lnTo>
                  <a:pt x="639695" y="512323"/>
                </a:lnTo>
                <a:lnTo>
                  <a:pt x="610616" y="546596"/>
                </a:lnTo>
                <a:lnTo>
                  <a:pt x="579729" y="579215"/>
                </a:lnTo>
                <a:lnTo>
                  <a:pt x="547112" y="610102"/>
                </a:lnTo>
                <a:lnTo>
                  <a:pt x="512839" y="639182"/>
                </a:lnTo>
                <a:lnTo>
                  <a:pt x="476990" y="666377"/>
                </a:lnTo>
                <a:lnTo>
                  <a:pt x="439639" y="691610"/>
                </a:lnTo>
                <a:lnTo>
                  <a:pt x="400865" y="714805"/>
                </a:lnTo>
                <a:lnTo>
                  <a:pt x="360744" y="735885"/>
                </a:lnTo>
                <a:lnTo>
                  <a:pt x="319353" y="754772"/>
                </a:lnTo>
                <a:lnTo>
                  <a:pt x="276768" y="771391"/>
                </a:lnTo>
                <a:lnTo>
                  <a:pt x="233067" y="785664"/>
                </a:lnTo>
                <a:lnTo>
                  <a:pt x="188327" y="797514"/>
                </a:lnTo>
                <a:lnTo>
                  <a:pt x="142623" y="806864"/>
                </a:lnTo>
                <a:lnTo>
                  <a:pt x="96034" y="813638"/>
                </a:lnTo>
                <a:lnTo>
                  <a:pt x="48635" y="817759"/>
                </a:lnTo>
                <a:lnTo>
                  <a:pt x="505" y="819150"/>
                </a:lnTo>
                <a:lnTo>
                  <a:pt x="336" y="819150"/>
                </a:lnTo>
                <a:lnTo>
                  <a:pt x="168" y="819150"/>
                </a:lnTo>
                <a:lnTo>
                  <a:pt x="0" y="819150"/>
                </a:lnTo>
                <a:lnTo>
                  <a:pt x="505" y="0"/>
                </a:lnTo>
                <a:lnTo>
                  <a:pt x="819655" y="0"/>
                </a:lnTo>
                <a:close/>
              </a:path>
            </a:pathLst>
          </a:custGeom>
          <a:ln w="3175">
            <a:solidFill>
              <a:srgbClr val="D2C3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015" y="6095"/>
            <a:ext cx="1782318" cy="178231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9163" y="21335"/>
            <a:ext cx="1702435" cy="1702435"/>
          </a:xfrm>
          <a:custGeom>
            <a:avLst/>
            <a:gdLst/>
            <a:ahLst/>
            <a:cxnLst/>
            <a:rect l="l" t="t" r="r" b="b"/>
            <a:pathLst>
              <a:path w="1702435" h="1702435">
                <a:moveTo>
                  <a:pt x="0" y="851154"/>
                </a:moveTo>
                <a:lnTo>
                  <a:pt x="1347" y="802859"/>
                </a:lnTo>
                <a:lnTo>
                  <a:pt x="5341" y="755271"/>
                </a:lnTo>
                <a:lnTo>
                  <a:pt x="11910" y="708461"/>
                </a:lnTo>
                <a:lnTo>
                  <a:pt x="20983" y="662500"/>
                </a:lnTo>
                <a:lnTo>
                  <a:pt x="32487" y="617462"/>
                </a:lnTo>
                <a:lnTo>
                  <a:pt x="46350" y="573417"/>
                </a:lnTo>
                <a:lnTo>
                  <a:pt x="62501" y="530438"/>
                </a:lnTo>
                <a:lnTo>
                  <a:pt x="80868" y="488596"/>
                </a:lnTo>
                <a:lnTo>
                  <a:pt x="101378" y="447964"/>
                </a:lnTo>
                <a:lnTo>
                  <a:pt x="123961" y="408613"/>
                </a:lnTo>
                <a:lnTo>
                  <a:pt x="148543" y="370615"/>
                </a:lnTo>
                <a:lnTo>
                  <a:pt x="175055" y="334042"/>
                </a:lnTo>
                <a:lnTo>
                  <a:pt x="203422" y="298966"/>
                </a:lnTo>
                <a:lnTo>
                  <a:pt x="233574" y="265459"/>
                </a:lnTo>
                <a:lnTo>
                  <a:pt x="265439" y="233593"/>
                </a:lnTo>
                <a:lnTo>
                  <a:pt x="298945" y="203439"/>
                </a:lnTo>
                <a:lnTo>
                  <a:pt x="334020" y="175070"/>
                </a:lnTo>
                <a:lnTo>
                  <a:pt x="370593" y="148557"/>
                </a:lnTo>
                <a:lnTo>
                  <a:pt x="408590" y="123973"/>
                </a:lnTo>
                <a:lnTo>
                  <a:pt x="447941" y="101388"/>
                </a:lnTo>
                <a:lnTo>
                  <a:pt x="488574" y="80876"/>
                </a:lnTo>
                <a:lnTo>
                  <a:pt x="530417" y="62508"/>
                </a:lnTo>
                <a:lnTo>
                  <a:pt x="573397" y="46355"/>
                </a:lnTo>
                <a:lnTo>
                  <a:pt x="617444" y="32490"/>
                </a:lnTo>
                <a:lnTo>
                  <a:pt x="662485" y="20985"/>
                </a:lnTo>
                <a:lnTo>
                  <a:pt x="708448" y="11912"/>
                </a:lnTo>
                <a:lnTo>
                  <a:pt x="755262" y="5342"/>
                </a:lnTo>
                <a:lnTo>
                  <a:pt x="802854" y="1347"/>
                </a:lnTo>
                <a:lnTo>
                  <a:pt x="851154" y="0"/>
                </a:lnTo>
                <a:lnTo>
                  <a:pt x="899448" y="1347"/>
                </a:lnTo>
                <a:lnTo>
                  <a:pt x="947036" y="5342"/>
                </a:lnTo>
                <a:lnTo>
                  <a:pt x="993846" y="11912"/>
                </a:lnTo>
                <a:lnTo>
                  <a:pt x="1039807" y="20985"/>
                </a:lnTo>
                <a:lnTo>
                  <a:pt x="1084845" y="32490"/>
                </a:lnTo>
                <a:lnTo>
                  <a:pt x="1128890" y="46355"/>
                </a:lnTo>
                <a:lnTo>
                  <a:pt x="1171869" y="62508"/>
                </a:lnTo>
                <a:lnTo>
                  <a:pt x="1213711" y="80876"/>
                </a:lnTo>
                <a:lnTo>
                  <a:pt x="1254343" y="101388"/>
                </a:lnTo>
                <a:lnTo>
                  <a:pt x="1293694" y="123973"/>
                </a:lnTo>
                <a:lnTo>
                  <a:pt x="1331692" y="148557"/>
                </a:lnTo>
                <a:lnTo>
                  <a:pt x="1368265" y="175070"/>
                </a:lnTo>
                <a:lnTo>
                  <a:pt x="1403341" y="203439"/>
                </a:lnTo>
                <a:lnTo>
                  <a:pt x="1436848" y="233593"/>
                </a:lnTo>
                <a:lnTo>
                  <a:pt x="1468714" y="265459"/>
                </a:lnTo>
                <a:lnTo>
                  <a:pt x="1498868" y="298966"/>
                </a:lnTo>
                <a:lnTo>
                  <a:pt x="1527237" y="334042"/>
                </a:lnTo>
                <a:lnTo>
                  <a:pt x="1553750" y="370615"/>
                </a:lnTo>
                <a:lnTo>
                  <a:pt x="1578334" y="408613"/>
                </a:lnTo>
                <a:lnTo>
                  <a:pt x="1600919" y="447964"/>
                </a:lnTo>
                <a:lnTo>
                  <a:pt x="1621431" y="488596"/>
                </a:lnTo>
                <a:lnTo>
                  <a:pt x="1639799" y="530438"/>
                </a:lnTo>
                <a:lnTo>
                  <a:pt x="1655952" y="573417"/>
                </a:lnTo>
                <a:lnTo>
                  <a:pt x="1669817" y="617462"/>
                </a:lnTo>
                <a:lnTo>
                  <a:pt x="1681322" y="662500"/>
                </a:lnTo>
                <a:lnTo>
                  <a:pt x="1690395" y="708461"/>
                </a:lnTo>
                <a:lnTo>
                  <a:pt x="1696965" y="755271"/>
                </a:lnTo>
                <a:lnTo>
                  <a:pt x="1700960" y="802859"/>
                </a:lnTo>
                <a:lnTo>
                  <a:pt x="1702308" y="851154"/>
                </a:lnTo>
                <a:lnTo>
                  <a:pt x="1700960" y="899448"/>
                </a:lnTo>
                <a:lnTo>
                  <a:pt x="1696965" y="947036"/>
                </a:lnTo>
                <a:lnTo>
                  <a:pt x="1690395" y="993846"/>
                </a:lnTo>
                <a:lnTo>
                  <a:pt x="1681322" y="1039807"/>
                </a:lnTo>
                <a:lnTo>
                  <a:pt x="1669817" y="1084845"/>
                </a:lnTo>
                <a:lnTo>
                  <a:pt x="1655952" y="1128890"/>
                </a:lnTo>
                <a:lnTo>
                  <a:pt x="1639799" y="1171869"/>
                </a:lnTo>
                <a:lnTo>
                  <a:pt x="1621431" y="1213711"/>
                </a:lnTo>
                <a:lnTo>
                  <a:pt x="1600919" y="1254343"/>
                </a:lnTo>
                <a:lnTo>
                  <a:pt x="1578334" y="1293694"/>
                </a:lnTo>
                <a:lnTo>
                  <a:pt x="1553750" y="1331692"/>
                </a:lnTo>
                <a:lnTo>
                  <a:pt x="1527237" y="1368265"/>
                </a:lnTo>
                <a:lnTo>
                  <a:pt x="1498868" y="1403341"/>
                </a:lnTo>
                <a:lnTo>
                  <a:pt x="1468714" y="1436848"/>
                </a:lnTo>
                <a:lnTo>
                  <a:pt x="1436848" y="1468714"/>
                </a:lnTo>
                <a:lnTo>
                  <a:pt x="1403341" y="1498868"/>
                </a:lnTo>
                <a:lnTo>
                  <a:pt x="1368265" y="1527237"/>
                </a:lnTo>
                <a:lnTo>
                  <a:pt x="1331692" y="1553750"/>
                </a:lnTo>
                <a:lnTo>
                  <a:pt x="1293694" y="1578334"/>
                </a:lnTo>
                <a:lnTo>
                  <a:pt x="1254343" y="1600919"/>
                </a:lnTo>
                <a:lnTo>
                  <a:pt x="1213711" y="1621431"/>
                </a:lnTo>
                <a:lnTo>
                  <a:pt x="1171869" y="1639799"/>
                </a:lnTo>
                <a:lnTo>
                  <a:pt x="1128890" y="1655952"/>
                </a:lnTo>
                <a:lnTo>
                  <a:pt x="1084845" y="1669817"/>
                </a:lnTo>
                <a:lnTo>
                  <a:pt x="1039807" y="1681322"/>
                </a:lnTo>
                <a:lnTo>
                  <a:pt x="993846" y="1690395"/>
                </a:lnTo>
                <a:lnTo>
                  <a:pt x="947036" y="1696965"/>
                </a:lnTo>
                <a:lnTo>
                  <a:pt x="899448" y="1700960"/>
                </a:lnTo>
                <a:lnTo>
                  <a:pt x="851154" y="1702308"/>
                </a:lnTo>
                <a:lnTo>
                  <a:pt x="802854" y="1700960"/>
                </a:lnTo>
                <a:lnTo>
                  <a:pt x="755262" y="1696965"/>
                </a:lnTo>
                <a:lnTo>
                  <a:pt x="708448" y="1690395"/>
                </a:lnTo>
                <a:lnTo>
                  <a:pt x="662485" y="1681322"/>
                </a:lnTo>
                <a:lnTo>
                  <a:pt x="617444" y="1669817"/>
                </a:lnTo>
                <a:lnTo>
                  <a:pt x="573397" y="1655952"/>
                </a:lnTo>
                <a:lnTo>
                  <a:pt x="530417" y="1639799"/>
                </a:lnTo>
                <a:lnTo>
                  <a:pt x="488574" y="1621431"/>
                </a:lnTo>
                <a:lnTo>
                  <a:pt x="447941" y="1600919"/>
                </a:lnTo>
                <a:lnTo>
                  <a:pt x="408590" y="1578334"/>
                </a:lnTo>
                <a:lnTo>
                  <a:pt x="370593" y="1553750"/>
                </a:lnTo>
                <a:lnTo>
                  <a:pt x="334020" y="1527237"/>
                </a:lnTo>
                <a:lnTo>
                  <a:pt x="298945" y="1498868"/>
                </a:lnTo>
                <a:lnTo>
                  <a:pt x="265439" y="1468714"/>
                </a:lnTo>
                <a:lnTo>
                  <a:pt x="233574" y="1436848"/>
                </a:lnTo>
                <a:lnTo>
                  <a:pt x="203422" y="1403341"/>
                </a:lnTo>
                <a:lnTo>
                  <a:pt x="175055" y="1368265"/>
                </a:lnTo>
                <a:lnTo>
                  <a:pt x="148543" y="1331692"/>
                </a:lnTo>
                <a:lnTo>
                  <a:pt x="123961" y="1293694"/>
                </a:lnTo>
                <a:lnTo>
                  <a:pt x="101378" y="1254343"/>
                </a:lnTo>
                <a:lnTo>
                  <a:pt x="80868" y="1213711"/>
                </a:lnTo>
                <a:lnTo>
                  <a:pt x="62501" y="1171869"/>
                </a:lnTo>
                <a:lnTo>
                  <a:pt x="46350" y="1128890"/>
                </a:lnTo>
                <a:lnTo>
                  <a:pt x="32487" y="1084845"/>
                </a:lnTo>
                <a:lnTo>
                  <a:pt x="20983" y="1039807"/>
                </a:lnTo>
                <a:lnTo>
                  <a:pt x="11910" y="993846"/>
                </a:lnTo>
                <a:lnTo>
                  <a:pt x="5341" y="947036"/>
                </a:lnTo>
                <a:lnTo>
                  <a:pt x="1347" y="899448"/>
                </a:lnTo>
                <a:lnTo>
                  <a:pt x="0" y="851154"/>
                </a:lnTo>
                <a:close/>
              </a:path>
            </a:pathLst>
          </a:custGeom>
          <a:ln w="27432">
            <a:solidFill>
              <a:srgbClr val="FFF6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2212" y="1045463"/>
            <a:ext cx="1152906" cy="114833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7319" y="1050633"/>
            <a:ext cx="1116813" cy="111147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87319" y="1050633"/>
            <a:ext cx="1116965" cy="1111885"/>
          </a:xfrm>
          <a:custGeom>
            <a:avLst/>
            <a:gdLst/>
            <a:ahLst/>
            <a:cxnLst/>
            <a:rect l="l" t="t" r="r" b="b"/>
            <a:pathLst>
              <a:path w="1116965" h="1111885">
                <a:moveTo>
                  <a:pt x="118496" y="204634"/>
                </a:moveTo>
                <a:lnTo>
                  <a:pt x="149785" y="168741"/>
                </a:lnTo>
                <a:lnTo>
                  <a:pt x="183515" y="136234"/>
                </a:lnTo>
                <a:lnTo>
                  <a:pt x="219451" y="107137"/>
                </a:lnTo>
                <a:lnTo>
                  <a:pt x="257356" y="81474"/>
                </a:lnTo>
                <a:lnTo>
                  <a:pt x="296996" y="59270"/>
                </a:lnTo>
                <a:lnTo>
                  <a:pt x="338135" y="40547"/>
                </a:lnTo>
                <a:lnTo>
                  <a:pt x="380538" y="25331"/>
                </a:lnTo>
                <a:lnTo>
                  <a:pt x="423971" y="13644"/>
                </a:lnTo>
                <a:lnTo>
                  <a:pt x="468196" y="5510"/>
                </a:lnTo>
                <a:lnTo>
                  <a:pt x="512980" y="954"/>
                </a:lnTo>
                <a:lnTo>
                  <a:pt x="558087" y="0"/>
                </a:lnTo>
                <a:lnTo>
                  <a:pt x="603281" y="2670"/>
                </a:lnTo>
                <a:lnTo>
                  <a:pt x="648327" y="8990"/>
                </a:lnTo>
                <a:lnTo>
                  <a:pt x="692991" y="18983"/>
                </a:lnTo>
                <a:lnTo>
                  <a:pt x="737036" y="32672"/>
                </a:lnTo>
                <a:lnTo>
                  <a:pt x="780227" y="50083"/>
                </a:lnTo>
                <a:lnTo>
                  <a:pt x="822330" y="71238"/>
                </a:lnTo>
                <a:lnTo>
                  <a:pt x="863108" y="96162"/>
                </a:lnTo>
                <a:lnTo>
                  <a:pt x="902327" y="124878"/>
                </a:lnTo>
                <a:lnTo>
                  <a:pt x="939023" y="156757"/>
                </a:lnTo>
                <a:lnTo>
                  <a:pt x="972365" y="190998"/>
                </a:lnTo>
                <a:lnTo>
                  <a:pt x="1002325" y="227366"/>
                </a:lnTo>
                <a:lnTo>
                  <a:pt x="1028874" y="265625"/>
                </a:lnTo>
                <a:lnTo>
                  <a:pt x="1051985" y="305541"/>
                </a:lnTo>
                <a:lnTo>
                  <a:pt x="1071626" y="346879"/>
                </a:lnTo>
                <a:lnTo>
                  <a:pt x="1087772" y="389404"/>
                </a:lnTo>
                <a:lnTo>
                  <a:pt x="1100392" y="432881"/>
                </a:lnTo>
                <a:lnTo>
                  <a:pt x="1109458" y="477076"/>
                </a:lnTo>
                <a:lnTo>
                  <a:pt x="1114941" y="521754"/>
                </a:lnTo>
                <a:lnTo>
                  <a:pt x="1116813" y="566679"/>
                </a:lnTo>
                <a:lnTo>
                  <a:pt x="1115044" y="611617"/>
                </a:lnTo>
                <a:lnTo>
                  <a:pt x="1109608" y="656333"/>
                </a:lnTo>
                <a:lnTo>
                  <a:pt x="1100473" y="700593"/>
                </a:lnTo>
                <a:lnTo>
                  <a:pt x="1087613" y="744160"/>
                </a:lnTo>
                <a:lnTo>
                  <a:pt x="1070998" y="786801"/>
                </a:lnTo>
                <a:lnTo>
                  <a:pt x="1050600" y="828281"/>
                </a:lnTo>
                <a:lnTo>
                  <a:pt x="1026390" y="868365"/>
                </a:lnTo>
                <a:lnTo>
                  <a:pt x="998339" y="906817"/>
                </a:lnTo>
                <a:lnTo>
                  <a:pt x="967050" y="942710"/>
                </a:lnTo>
                <a:lnTo>
                  <a:pt x="933320" y="975218"/>
                </a:lnTo>
                <a:lnTo>
                  <a:pt x="897385" y="1004315"/>
                </a:lnTo>
                <a:lnTo>
                  <a:pt x="859481" y="1029978"/>
                </a:lnTo>
                <a:lnTo>
                  <a:pt x="819841" y="1052184"/>
                </a:lnTo>
                <a:lnTo>
                  <a:pt x="778703" y="1070908"/>
                </a:lnTo>
                <a:lnTo>
                  <a:pt x="736300" y="1086127"/>
                </a:lnTo>
                <a:lnTo>
                  <a:pt x="692869" y="1097817"/>
                </a:lnTo>
                <a:lnTo>
                  <a:pt x="648644" y="1105954"/>
                </a:lnTo>
                <a:lnTo>
                  <a:pt x="603860" y="1110515"/>
                </a:lnTo>
                <a:lnTo>
                  <a:pt x="558754" y="1111476"/>
                </a:lnTo>
                <a:lnTo>
                  <a:pt x="513560" y="1108813"/>
                </a:lnTo>
                <a:lnTo>
                  <a:pt x="468514" y="1102502"/>
                </a:lnTo>
                <a:lnTo>
                  <a:pt x="423850" y="1092519"/>
                </a:lnTo>
                <a:lnTo>
                  <a:pt x="379804" y="1078841"/>
                </a:lnTo>
                <a:lnTo>
                  <a:pt x="336612" y="1061444"/>
                </a:lnTo>
                <a:lnTo>
                  <a:pt x="294508" y="1040304"/>
                </a:lnTo>
                <a:lnTo>
                  <a:pt x="253729" y="1015397"/>
                </a:lnTo>
                <a:lnTo>
                  <a:pt x="214508" y="986700"/>
                </a:lnTo>
                <a:lnTo>
                  <a:pt x="177812" y="954821"/>
                </a:lnTo>
                <a:lnTo>
                  <a:pt x="144469" y="920580"/>
                </a:lnTo>
                <a:lnTo>
                  <a:pt x="114507" y="884212"/>
                </a:lnTo>
                <a:lnTo>
                  <a:pt x="87955" y="845952"/>
                </a:lnTo>
                <a:lnTo>
                  <a:pt x="64842" y="806035"/>
                </a:lnTo>
                <a:lnTo>
                  <a:pt x="45198" y="764695"/>
                </a:lnTo>
                <a:lnTo>
                  <a:pt x="29049" y="722168"/>
                </a:lnTo>
                <a:lnTo>
                  <a:pt x="16427" y="678687"/>
                </a:lnTo>
                <a:lnTo>
                  <a:pt x="7358" y="634488"/>
                </a:lnTo>
                <a:lnTo>
                  <a:pt x="1873" y="589806"/>
                </a:lnTo>
                <a:lnTo>
                  <a:pt x="0" y="544874"/>
                </a:lnTo>
                <a:lnTo>
                  <a:pt x="1767" y="499929"/>
                </a:lnTo>
                <a:lnTo>
                  <a:pt x="7203" y="455204"/>
                </a:lnTo>
                <a:lnTo>
                  <a:pt x="16338" y="410935"/>
                </a:lnTo>
                <a:lnTo>
                  <a:pt x="29200" y="367355"/>
                </a:lnTo>
                <a:lnTo>
                  <a:pt x="45818" y="324701"/>
                </a:lnTo>
                <a:lnTo>
                  <a:pt x="66221" y="283206"/>
                </a:lnTo>
                <a:lnTo>
                  <a:pt x="90437" y="243105"/>
                </a:lnTo>
                <a:lnTo>
                  <a:pt x="118496" y="204634"/>
                </a:lnTo>
              </a:path>
              <a:path w="1116965" h="1111885">
                <a:moveTo>
                  <a:pt x="220477" y="286041"/>
                </a:moveTo>
                <a:lnTo>
                  <a:pt x="193856" y="323455"/>
                </a:lnTo>
                <a:lnTo>
                  <a:pt x="171955" y="362810"/>
                </a:lnTo>
                <a:lnTo>
                  <a:pt x="154729" y="403741"/>
                </a:lnTo>
                <a:lnTo>
                  <a:pt x="142131" y="445881"/>
                </a:lnTo>
                <a:lnTo>
                  <a:pt x="134116" y="488865"/>
                </a:lnTo>
                <a:lnTo>
                  <a:pt x="130638" y="532328"/>
                </a:lnTo>
                <a:lnTo>
                  <a:pt x="131651" y="575903"/>
                </a:lnTo>
                <a:lnTo>
                  <a:pt x="137108" y="619227"/>
                </a:lnTo>
                <a:lnTo>
                  <a:pt x="146964" y="661933"/>
                </a:lnTo>
                <a:lnTo>
                  <a:pt x="161173" y="703655"/>
                </a:lnTo>
                <a:lnTo>
                  <a:pt x="179689" y="744028"/>
                </a:lnTo>
                <a:lnTo>
                  <a:pt x="202465" y="782686"/>
                </a:lnTo>
                <a:lnTo>
                  <a:pt x="229457" y="819265"/>
                </a:lnTo>
                <a:lnTo>
                  <a:pt x="260618" y="853397"/>
                </a:lnTo>
                <a:lnTo>
                  <a:pt x="295902" y="884719"/>
                </a:lnTo>
                <a:lnTo>
                  <a:pt x="334265" y="912179"/>
                </a:lnTo>
                <a:lnTo>
                  <a:pt x="374453" y="934995"/>
                </a:lnTo>
                <a:lnTo>
                  <a:pt x="416101" y="953204"/>
                </a:lnTo>
                <a:lnTo>
                  <a:pt x="458841" y="966841"/>
                </a:lnTo>
                <a:lnTo>
                  <a:pt x="502308" y="975943"/>
                </a:lnTo>
                <a:lnTo>
                  <a:pt x="546136" y="980546"/>
                </a:lnTo>
                <a:lnTo>
                  <a:pt x="589957" y="980687"/>
                </a:lnTo>
                <a:lnTo>
                  <a:pt x="633406" y="976403"/>
                </a:lnTo>
                <a:lnTo>
                  <a:pt x="676117" y="967728"/>
                </a:lnTo>
                <a:lnTo>
                  <a:pt x="717723" y="954701"/>
                </a:lnTo>
                <a:lnTo>
                  <a:pt x="757858" y="937356"/>
                </a:lnTo>
                <a:lnTo>
                  <a:pt x="796155" y="915731"/>
                </a:lnTo>
                <a:lnTo>
                  <a:pt x="832248" y="889862"/>
                </a:lnTo>
                <a:lnTo>
                  <a:pt x="865771" y="859785"/>
                </a:lnTo>
                <a:lnTo>
                  <a:pt x="896358" y="825537"/>
                </a:lnTo>
                <a:lnTo>
                  <a:pt x="922982" y="788101"/>
                </a:lnTo>
                <a:lnTo>
                  <a:pt x="944884" y="748730"/>
                </a:lnTo>
                <a:lnTo>
                  <a:pt x="962111" y="707789"/>
                </a:lnTo>
                <a:lnTo>
                  <a:pt x="974709" y="665643"/>
                </a:lnTo>
                <a:lnTo>
                  <a:pt x="982725" y="622657"/>
                </a:lnTo>
                <a:lnTo>
                  <a:pt x="986203" y="579196"/>
                </a:lnTo>
                <a:lnTo>
                  <a:pt x="985191" y="535624"/>
                </a:lnTo>
                <a:lnTo>
                  <a:pt x="979734" y="492307"/>
                </a:lnTo>
                <a:lnTo>
                  <a:pt x="969878" y="449609"/>
                </a:lnTo>
                <a:lnTo>
                  <a:pt x="955669" y="407895"/>
                </a:lnTo>
                <a:lnTo>
                  <a:pt x="937154" y="367530"/>
                </a:lnTo>
                <a:lnTo>
                  <a:pt x="914378" y="328880"/>
                </a:lnTo>
                <a:lnTo>
                  <a:pt x="887387" y="292308"/>
                </a:lnTo>
                <a:lnTo>
                  <a:pt x="856228" y="258179"/>
                </a:lnTo>
                <a:lnTo>
                  <a:pt x="820946" y="226859"/>
                </a:lnTo>
                <a:lnTo>
                  <a:pt x="782581" y="199399"/>
                </a:lnTo>
                <a:lnTo>
                  <a:pt x="742390" y="176583"/>
                </a:lnTo>
                <a:lnTo>
                  <a:pt x="700741" y="158375"/>
                </a:lnTo>
                <a:lnTo>
                  <a:pt x="657999" y="144737"/>
                </a:lnTo>
                <a:lnTo>
                  <a:pt x="614531" y="135635"/>
                </a:lnTo>
                <a:lnTo>
                  <a:pt x="570702" y="131032"/>
                </a:lnTo>
                <a:lnTo>
                  <a:pt x="526880" y="130891"/>
                </a:lnTo>
                <a:lnTo>
                  <a:pt x="483430" y="135175"/>
                </a:lnTo>
                <a:lnTo>
                  <a:pt x="440719" y="143850"/>
                </a:lnTo>
                <a:lnTo>
                  <a:pt x="399113" y="156877"/>
                </a:lnTo>
                <a:lnTo>
                  <a:pt x="358978" y="174222"/>
                </a:lnTo>
                <a:lnTo>
                  <a:pt x="320681" y="195847"/>
                </a:lnTo>
                <a:lnTo>
                  <a:pt x="284587" y="221716"/>
                </a:lnTo>
                <a:lnTo>
                  <a:pt x="251064" y="251793"/>
                </a:lnTo>
                <a:lnTo>
                  <a:pt x="220477" y="286041"/>
                </a:lnTo>
              </a:path>
            </a:pathLst>
          </a:custGeom>
          <a:ln w="7349">
            <a:solidFill>
              <a:srgbClr val="C6B7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13460" y="0"/>
            <a:ext cx="8130540" cy="6858000"/>
          </a:xfrm>
          <a:custGeom>
            <a:avLst/>
            <a:gdLst/>
            <a:ahLst/>
            <a:cxnLst/>
            <a:rect l="l" t="t" r="r" b="b"/>
            <a:pathLst>
              <a:path w="8130540" h="6858000">
                <a:moveTo>
                  <a:pt x="8130540" y="0"/>
                </a:moveTo>
                <a:lnTo>
                  <a:pt x="0" y="0"/>
                </a:lnTo>
                <a:lnTo>
                  <a:pt x="0" y="6858000"/>
                </a:lnTo>
                <a:lnTo>
                  <a:pt x="8130540" y="6858000"/>
                </a:lnTo>
                <a:lnTo>
                  <a:pt x="8130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5736" y="0"/>
            <a:ext cx="150875" cy="6857996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1014983" y="0"/>
            <a:ext cx="73660" cy="6858000"/>
          </a:xfrm>
          <a:custGeom>
            <a:avLst/>
            <a:gdLst/>
            <a:ahLst/>
            <a:cxnLst/>
            <a:rect l="l" t="t" r="r" b="b"/>
            <a:pathLst>
              <a:path w="73659" h="6858000">
                <a:moveTo>
                  <a:pt x="73152" y="0"/>
                </a:moveTo>
                <a:lnTo>
                  <a:pt x="0" y="0"/>
                </a:lnTo>
                <a:lnTo>
                  <a:pt x="0" y="6858000"/>
                </a:lnTo>
                <a:lnTo>
                  <a:pt x="73152" y="6858000"/>
                </a:lnTo>
                <a:lnTo>
                  <a:pt x="731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14727" y="2778251"/>
            <a:ext cx="5906262" cy="12138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56221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1370" y="2911601"/>
            <a:ext cx="6001258" cy="680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562213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5472" y="1470101"/>
            <a:ext cx="7433055" cy="4142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F271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emf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2399" y="-7620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21892" y="1339596"/>
            <a:ext cx="305435" cy="287020"/>
            <a:chOff x="921892" y="1339596"/>
            <a:chExt cx="305435" cy="28702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2781" y="1415034"/>
              <a:ext cx="210312" cy="2103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1892" y="1339596"/>
              <a:ext cx="304927" cy="28663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675257" y="1923745"/>
            <a:ext cx="6706234" cy="1578766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065" marR="5080" indent="1905" algn="ctr">
              <a:lnSpc>
                <a:spcPct val="99000"/>
              </a:lnSpc>
              <a:spcBef>
                <a:spcPts val="150"/>
              </a:spcBef>
            </a:pPr>
            <a:r>
              <a:rPr sz="3900" spc="-15" dirty="0" err="1">
                <a:solidFill>
                  <a:srgbClr val="562213"/>
                </a:solidFill>
                <a:latin typeface="Times New Roman"/>
                <a:cs typeface="Times New Roman"/>
              </a:rPr>
              <a:t>Образовательная</a:t>
            </a:r>
            <a:r>
              <a:rPr sz="3900" spc="-1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3900" spc="-5" dirty="0" err="1" smtClean="0">
                <a:solidFill>
                  <a:srgbClr val="562213"/>
                </a:solidFill>
                <a:latin typeface="Times New Roman"/>
                <a:cs typeface="Times New Roman"/>
              </a:rPr>
              <a:t>програм</a:t>
            </a:r>
            <a:r>
              <a:rPr lang="ru-RU" sz="3900" spc="-5" dirty="0" smtClean="0">
                <a:solidFill>
                  <a:srgbClr val="562213"/>
                </a:solidFill>
                <a:latin typeface="Times New Roman"/>
                <a:cs typeface="Times New Roman"/>
              </a:rPr>
              <a:t>м</a:t>
            </a:r>
            <a:r>
              <a:rPr sz="3900" spc="-5" dirty="0" smtClean="0">
                <a:solidFill>
                  <a:srgbClr val="562213"/>
                </a:solidFill>
                <a:latin typeface="Times New Roman"/>
                <a:cs typeface="Times New Roman"/>
              </a:rPr>
              <a:t>а </a:t>
            </a:r>
            <a:r>
              <a:rPr sz="3900" dirty="0" smtClean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endParaRPr lang="ru-RU" sz="3900" dirty="0" smtClean="0">
              <a:solidFill>
                <a:srgbClr val="562213"/>
              </a:solidFill>
              <a:latin typeface="Times New Roman"/>
              <a:cs typeface="Times New Roman"/>
            </a:endParaRPr>
          </a:p>
          <a:p>
            <a:pPr marL="12065" marR="5080" indent="1905" algn="ctr">
              <a:lnSpc>
                <a:spcPct val="99000"/>
              </a:lnSpc>
              <a:spcBef>
                <a:spcPts val="150"/>
              </a:spcBef>
            </a:pPr>
            <a:r>
              <a:rPr sz="2800" spc="-40" smtClean="0">
                <a:solidFill>
                  <a:srgbClr val="562213"/>
                </a:solidFill>
                <a:latin typeface="Times New Roman"/>
                <a:cs typeface="Times New Roman"/>
              </a:rPr>
              <a:t>М</a:t>
            </a:r>
            <a:r>
              <a:rPr lang="ru-RU" sz="2800" spc="-40" dirty="0" smtClean="0">
                <a:solidFill>
                  <a:srgbClr val="562213"/>
                </a:solidFill>
                <a:latin typeface="Times New Roman"/>
                <a:cs typeface="Times New Roman"/>
              </a:rPr>
              <a:t>БДОУ «Детский сад №18 ст. Архонская»</a:t>
            </a:r>
          </a:p>
          <a:p>
            <a:pPr marL="12065" marR="5080" indent="1905" algn="ctr">
              <a:lnSpc>
                <a:spcPct val="99000"/>
              </a:lnSpc>
              <a:spcBef>
                <a:spcPts val="150"/>
              </a:spcBef>
            </a:pPr>
            <a:r>
              <a:rPr lang="ru-RU" sz="3200" spc="-40" dirty="0" smtClean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3200" dirty="0" smtClean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562213"/>
                </a:solidFill>
                <a:latin typeface="Times New Roman"/>
                <a:cs typeface="Times New Roman"/>
              </a:rPr>
              <a:t>разработанная на </a:t>
            </a:r>
            <a:r>
              <a:rPr sz="2400" spc="-960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spc="10" dirty="0" err="1">
                <a:solidFill>
                  <a:srgbClr val="562213"/>
                </a:solidFill>
                <a:latin typeface="Times New Roman"/>
                <a:cs typeface="Times New Roman"/>
              </a:rPr>
              <a:t>основе</a:t>
            </a:r>
            <a:r>
              <a:rPr sz="2400" spc="-25" dirty="0">
                <a:solidFill>
                  <a:srgbClr val="562213"/>
                </a:solidFill>
                <a:latin typeface="Times New Roman"/>
                <a:cs typeface="Times New Roman"/>
              </a:rPr>
              <a:t> </a:t>
            </a:r>
            <a:r>
              <a:rPr sz="2400" spc="10" dirty="0" smtClean="0">
                <a:solidFill>
                  <a:srgbClr val="562213"/>
                </a:solidFill>
                <a:latin typeface="Times New Roman"/>
                <a:cs typeface="Times New Roman"/>
              </a:rPr>
              <a:t>ФОП</a:t>
            </a:r>
            <a:r>
              <a:rPr lang="ru-RU" sz="2400" spc="10" dirty="0" smtClean="0">
                <a:solidFill>
                  <a:srgbClr val="562213"/>
                </a:solidFill>
                <a:latin typeface="Times New Roman"/>
                <a:cs typeface="Times New Roman"/>
              </a:rPr>
              <a:t> и ФГОС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14" y="4953000"/>
            <a:ext cx="15716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19" y="68009"/>
            <a:ext cx="7664703" cy="147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254252" y="225552"/>
            <a:ext cx="6757034" cy="1397000"/>
            <a:chOff x="1254252" y="225552"/>
            <a:chExt cx="6757034" cy="139700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4252" y="225552"/>
              <a:ext cx="6756654" cy="90906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4252" y="713232"/>
              <a:ext cx="2673858" cy="909065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514602" y="320166"/>
            <a:ext cx="615759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30" dirty="0"/>
              <a:t>Цель</a:t>
            </a:r>
            <a:r>
              <a:rPr sz="3200" spc="-20" dirty="0"/>
              <a:t> </a:t>
            </a:r>
            <a:r>
              <a:rPr sz="3200" dirty="0"/>
              <a:t>и</a:t>
            </a:r>
            <a:r>
              <a:rPr sz="3200" spc="-20" dirty="0"/>
              <a:t> </a:t>
            </a:r>
            <a:r>
              <a:rPr sz="3200" spc="-10" dirty="0"/>
              <a:t>задачи</a:t>
            </a:r>
            <a:r>
              <a:rPr sz="3200" spc="-45" dirty="0"/>
              <a:t> </a:t>
            </a:r>
            <a:r>
              <a:rPr sz="3200" dirty="0"/>
              <a:t>рабочей</a:t>
            </a:r>
            <a:r>
              <a:rPr sz="3200" spc="-40" dirty="0"/>
              <a:t> </a:t>
            </a:r>
            <a:r>
              <a:rPr sz="3200" dirty="0"/>
              <a:t>программы </a:t>
            </a:r>
            <a:r>
              <a:rPr sz="3200" spc="-625" dirty="0"/>
              <a:t> </a:t>
            </a:r>
            <a:r>
              <a:rPr sz="3200" dirty="0"/>
              <a:t>воспитания</a:t>
            </a:r>
            <a:endParaRPr sz="3200"/>
          </a:p>
        </p:txBody>
      </p:sp>
      <p:sp>
        <p:nvSpPr>
          <p:cNvPr id="18" name="object 18"/>
          <p:cNvSpPr txBox="1"/>
          <p:nvPr/>
        </p:nvSpPr>
        <p:spPr>
          <a:xfrm>
            <a:off x="1304289" y="1394586"/>
            <a:ext cx="7655559" cy="451167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95910" marR="6985" indent="548640" algn="just">
              <a:lnSpc>
                <a:spcPct val="80200"/>
              </a:lnSpc>
              <a:spcBef>
                <a:spcPts val="475"/>
              </a:spcBef>
            </a:pPr>
            <a:r>
              <a:rPr sz="1600" b="1" spc="-10" dirty="0">
                <a:solidFill>
                  <a:srgbClr val="4F271C"/>
                </a:solidFill>
                <a:latin typeface="Times New Roman"/>
                <a:cs typeface="Times New Roman"/>
              </a:rPr>
              <a:t>Общая </a:t>
            </a:r>
            <a:r>
              <a:rPr sz="1600" b="1" spc="-5" dirty="0">
                <a:solidFill>
                  <a:srgbClr val="4F271C"/>
                </a:solidFill>
                <a:latin typeface="Times New Roman"/>
                <a:cs typeface="Times New Roman"/>
              </a:rPr>
              <a:t>цель воспитания в </a:t>
            </a:r>
            <a:r>
              <a:rPr sz="1600" b="1" dirty="0">
                <a:solidFill>
                  <a:srgbClr val="4F271C"/>
                </a:solidFill>
                <a:latin typeface="Times New Roman"/>
                <a:cs typeface="Times New Roman"/>
              </a:rPr>
              <a:t>ДОО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‒ 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личностное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развитие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каждого ребенка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с 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4F271C"/>
                </a:solidFill>
                <a:latin typeface="Times New Roman"/>
                <a:cs typeface="Times New Roman"/>
              </a:rPr>
              <a:t>учетом его 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индивидуальности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и создание условий для позитивной 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социализации </a:t>
            </a:r>
            <a:r>
              <a:rPr sz="16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детей на основе традиционных ценностей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российского 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общества, </a:t>
            </a:r>
            <a:r>
              <a:rPr sz="1600" spc="-15" dirty="0">
                <a:solidFill>
                  <a:srgbClr val="4F271C"/>
                </a:solidFill>
                <a:latin typeface="Times New Roman"/>
                <a:cs typeface="Times New Roman"/>
              </a:rPr>
              <a:t>что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предполагает: 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1.Формирование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первоначальных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 представлений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традиционных</a:t>
            </a:r>
            <a:r>
              <a:rPr sz="16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ценностях 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российского</a:t>
            </a:r>
            <a:r>
              <a:rPr sz="1600" spc="2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народа,</a:t>
            </a:r>
            <a:r>
              <a:rPr sz="1600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социально</a:t>
            </a:r>
            <a:r>
              <a:rPr sz="1600" spc="5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приемлемых</a:t>
            </a:r>
            <a:r>
              <a:rPr sz="1600" spc="5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нормах</a:t>
            </a:r>
            <a:r>
              <a:rPr sz="1600" spc="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r>
              <a:rPr sz="16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правилах</a:t>
            </a:r>
            <a:r>
              <a:rPr sz="1600" spc="3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поведения;</a:t>
            </a:r>
            <a:endParaRPr sz="1600" dirty="0">
              <a:latin typeface="Times New Roman"/>
              <a:cs typeface="Times New Roman"/>
            </a:endParaRPr>
          </a:p>
          <a:p>
            <a:pPr marL="419100" indent="-153670" algn="just">
              <a:lnSpc>
                <a:spcPts val="1730"/>
              </a:lnSpc>
              <a:spcBef>
                <a:spcPts val="215"/>
              </a:spcBef>
              <a:buSzPct val="93750"/>
              <a:buAutoNum type="arabicPeriod" startAt="2"/>
              <a:tabLst>
                <a:tab pos="419100" algn="l"/>
              </a:tabLst>
            </a:pP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Формирование</a:t>
            </a:r>
            <a:r>
              <a:rPr sz="1600" spc="56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ценностного</a:t>
            </a:r>
            <a:r>
              <a:rPr sz="1600" spc="56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отношения</a:t>
            </a:r>
            <a:r>
              <a:rPr sz="1600" spc="55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к</a:t>
            </a:r>
            <a:r>
              <a:rPr sz="1600" spc="54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окружающему</a:t>
            </a:r>
            <a:r>
              <a:rPr sz="1600" spc="55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миру</a:t>
            </a:r>
            <a:r>
              <a:rPr sz="1600" spc="54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(природному</a:t>
            </a:r>
            <a:r>
              <a:rPr sz="1600" spc="55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  <a:p>
            <a:pPr marL="12700" algn="just">
              <a:lnSpc>
                <a:spcPts val="1730"/>
              </a:lnSpc>
            </a:pPr>
            <a:r>
              <a:rPr sz="1600" spc="-15" dirty="0">
                <a:solidFill>
                  <a:srgbClr val="4F271C"/>
                </a:solidFill>
                <a:latin typeface="Times New Roman"/>
                <a:cs typeface="Times New Roman"/>
              </a:rPr>
              <a:t>социокультурному),</a:t>
            </a:r>
            <a:r>
              <a:rPr sz="1600" spc="4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другим</a:t>
            </a:r>
            <a:r>
              <a:rPr sz="16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4F271C"/>
                </a:solidFill>
                <a:latin typeface="Times New Roman"/>
                <a:cs typeface="Times New Roman"/>
              </a:rPr>
              <a:t>людям,</a:t>
            </a:r>
            <a:r>
              <a:rPr sz="1600" spc="3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самому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себе;</a:t>
            </a:r>
            <a:endParaRPr sz="1600" dirty="0">
              <a:latin typeface="Times New Roman"/>
              <a:cs typeface="Times New Roman"/>
            </a:endParaRPr>
          </a:p>
          <a:p>
            <a:pPr marL="12700" marR="6985" indent="252729" algn="just">
              <a:lnSpc>
                <a:spcPts val="1540"/>
              </a:lnSpc>
              <a:spcBef>
                <a:spcPts val="590"/>
              </a:spcBef>
              <a:buSzPct val="93750"/>
              <a:buAutoNum type="arabicPeriod" startAt="3"/>
              <a:tabLst>
                <a:tab pos="419100" algn="l"/>
              </a:tabLst>
            </a:pP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Становление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первичного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опыта</a:t>
            </a:r>
            <a:r>
              <a:rPr sz="16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деятельности</a:t>
            </a:r>
            <a:r>
              <a:rPr sz="16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поведения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 в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соответствии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с 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традиционными</a:t>
            </a:r>
            <a:r>
              <a:rPr sz="1600" spc="5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ценностями,</a:t>
            </a:r>
            <a:r>
              <a:rPr sz="1600" spc="6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принятыми</a:t>
            </a:r>
            <a:r>
              <a:rPr sz="1600" spc="7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в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обществе</a:t>
            </a:r>
            <a:r>
              <a:rPr sz="1600" spc="3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нормами</a:t>
            </a:r>
            <a:r>
              <a:rPr sz="1600" spc="2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r>
              <a:rPr sz="1600" spc="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правилами.</a:t>
            </a:r>
            <a:endParaRPr sz="16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20"/>
              </a:spcBef>
            </a:pPr>
            <a:r>
              <a:rPr sz="1600" b="1" spc="-10" dirty="0">
                <a:solidFill>
                  <a:srgbClr val="4F271C"/>
                </a:solidFill>
                <a:latin typeface="Times New Roman"/>
                <a:cs typeface="Times New Roman"/>
              </a:rPr>
              <a:t>Общие</a:t>
            </a:r>
            <a:r>
              <a:rPr sz="1600" b="1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4F271C"/>
                </a:solidFill>
                <a:latin typeface="Times New Roman"/>
                <a:cs typeface="Times New Roman"/>
              </a:rPr>
              <a:t>задачи</a:t>
            </a:r>
            <a:r>
              <a:rPr sz="1600" b="1" spc="-5" dirty="0">
                <a:solidFill>
                  <a:srgbClr val="4F271C"/>
                </a:solidFill>
                <a:latin typeface="Times New Roman"/>
                <a:cs typeface="Times New Roman"/>
              </a:rPr>
              <a:t> воспитания</a:t>
            </a:r>
            <a:r>
              <a:rPr sz="1600" b="1" spc="2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4F271C"/>
                </a:solidFill>
                <a:latin typeface="Times New Roman"/>
                <a:cs typeface="Times New Roman"/>
              </a:rPr>
              <a:t>в</a:t>
            </a:r>
            <a:r>
              <a:rPr sz="1600" b="1" spc="-10" dirty="0">
                <a:solidFill>
                  <a:srgbClr val="4F271C"/>
                </a:solidFill>
                <a:latin typeface="Times New Roman"/>
                <a:cs typeface="Times New Roman"/>
              </a:rPr>
              <a:t> ДОО:</a:t>
            </a:r>
            <a:endParaRPr sz="1600" dirty="0">
              <a:latin typeface="Times New Roman"/>
              <a:cs typeface="Times New Roman"/>
            </a:endParaRPr>
          </a:p>
          <a:p>
            <a:pPr marL="271780" marR="9525" indent="-271780" algn="just">
              <a:lnSpc>
                <a:spcPts val="1540"/>
              </a:lnSpc>
              <a:spcBef>
                <a:spcPts val="585"/>
              </a:spcBef>
              <a:buChar char="-"/>
              <a:tabLst>
                <a:tab pos="271780" algn="l"/>
              </a:tabLst>
            </a:pPr>
            <a:r>
              <a:rPr sz="1600" spc="-15" dirty="0">
                <a:solidFill>
                  <a:srgbClr val="4F271C"/>
                </a:solidFill>
                <a:latin typeface="Times New Roman"/>
                <a:cs typeface="Times New Roman"/>
              </a:rPr>
              <a:t>содействовать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развитию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личности,</a:t>
            </a:r>
            <a:r>
              <a:rPr sz="16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основанному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на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принятых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в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обществе </a:t>
            </a:r>
            <a:r>
              <a:rPr sz="16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представлениях</a:t>
            </a:r>
            <a:r>
              <a:rPr sz="1600" spc="6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о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добре</a:t>
            </a:r>
            <a:r>
              <a:rPr sz="1600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r>
              <a:rPr sz="16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зле,</a:t>
            </a:r>
            <a:r>
              <a:rPr sz="1600" spc="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4F271C"/>
                </a:solidFill>
                <a:latin typeface="Times New Roman"/>
                <a:cs typeface="Times New Roman"/>
              </a:rPr>
              <a:t>должном</a:t>
            </a:r>
            <a:r>
              <a:rPr sz="1600" spc="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r>
              <a:rPr sz="16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недопустимом;</a:t>
            </a:r>
            <a:endParaRPr sz="1600" dirty="0">
              <a:latin typeface="Times New Roman"/>
              <a:cs typeface="Times New Roman"/>
            </a:endParaRPr>
          </a:p>
          <a:p>
            <a:pPr marL="346710" marR="5080" indent="-346710" algn="just">
              <a:lnSpc>
                <a:spcPts val="1540"/>
              </a:lnSpc>
              <a:spcBef>
                <a:spcPts val="595"/>
              </a:spcBef>
              <a:buChar char="-"/>
              <a:tabLst>
                <a:tab pos="346710" algn="l"/>
              </a:tabLst>
            </a:pP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способствовать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становлению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нравственности,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основанной</a:t>
            </a:r>
            <a:r>
              <a:rPr sz="16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на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духовных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 отечественных 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традициях, внутренней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установке 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личности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поступать </a:t>
            </a:r>
            <a:r>
              <a:rPr sz="1600" spc="-15" dirty="0">
                <a:solidFill>
                  <a:srgbClr val="4F271C"/>
                </a:solidFill>
                <a:latin typeface="Times New Roman"/>
                <a:cs typeface="Times New Roman"/>
              </a:rPr>
              <a:t>согласно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своей совести;</a:t>
            </a:r>
            <a:endParaRPr sz="1600" dirty="0">
              <a:latin typeface="Times New Roman"/>
              <a:cs typeface="Times New Roman"/>
            </a:endParaRPr>
          </a:p>
          <a:p>
            <a:pPr marL="271780" marR="6350" indent="-271780" algn="just">
              <a:lnSpc>
                <a:spcPts val="1540"/>
              </a:lnSpc>
              <a:spcBef>
                <a:spcPts val="590"/>
              </a:spcBef>
              <a:buChar char="-"/>
              <a:tabLst>
                <a:tab pos="271780" algn="l"/>
              </a:tabLst>
            </a:pPr>
            <a:r>
              <a:rPr sz="1600" spc="-15" dirty="0">
                <a:solidFill>
                  <a:srgbClr val="4F271C"/>
                </a:solidFill>
                <a:latin typeface="Times New Roman"/>
                <a:cs typeface="Times New Roman"/>
              </a:rPr>
              <a:t>создавать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условия для развития и 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реализации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личностного потенциала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ребенка, </a:t>
            </a:r>
            <a:r>
              <a:rPr sz="1600" spc="-15" dirty="0">
                <a:solidFill>
                  <a:srgbClr val="4F271C"/>
                </a:solidFill>
                <a:latin typeface="Times New Roman"/>
                <a:cs typeface="Times New Roman"/>
              </a:rPr>
              <a:t>его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 готовности</a:t>
            </a:r>
            <a:r>
              <a:rPr sz="1600" spc="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к</a:t>
            </a:r>
            <a:r>
              <a:rPr sz="16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solidFill>
                  <a:srgbClr val="4F271C"/>
                </a:solidFill>
                <a:latin typeface="Times New Roman"/>
                <a:cs typeface="Times New Roman"/>
              </a:rPr>
              <a:t>творческому</a:t>
            </a:r>
            <a:r>
              <a:rPr sz="16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самовыражению</a:t>
            </a:r>
            <a:r>
              <a:rPr sz="1600" spc="4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r>
              <a:rPr sz="1600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саморазвитию,</a:t>
            </a:r>
            <a:r>
              <a:rPr sz="1600" spc="5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самовоспитанию;</a:t>
            </a:r>
            <a:endParaRPr sz="1600" dirty="0">
              <a:latin typeface="Times New Roman"/>
              <a:cs typeface="Times New Roman"/>
            </a:endParaRPr>
          </a:p>
          <a:p>
            <a:pPr marL="314960" marR="5715" indent="-314960" algn="just">
              <a:lnSpc>
                <a:spcPct val="80100"/>
              </a:lnSpc>
              <a:spcBef>
                <a:spcPts val="605"/>
              </a:spcBef>
              <a:buChar char="-"/>
              <a:tabLst>
                <a:tab pos="314960" algn="l"/>
              </a:tabLst>
            </a:pP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осуществлять</a:t>
            </a:r>
            <a:r>
              <a:rPr sz="16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поддержку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 позитивной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социализации</a:t>
            </a:r>
            <a:r>
              <a:rPr sz="16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4F271C"/>
                </a:solidFill>
                <a:latin typeface="Times New Roman"/>
                <a:cs typeface="Times New Roman"/>
              </a:rPr>
              <a:t>ребенка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 посредством 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проектирования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принятия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уклада,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воспитывающей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среды,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создания 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F271C"/>
                </a:solidFill>
                <a:latin typeface="Times New Roman"/>
                <a:cs typeface="Times New Roman"/>
              </a:rPr>
              <a:t>воспитывающих</a:t>
            </a:r>
            <a:r>
              <a:rPr sz="1600" spc="6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4F271C"/>
                </a:solidFill>
                <a:latin typeface="Times New Roman"/>
                <a:cs typeface="Times New Roman"/>
              </a:rPr>
              <a:t>общностей.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21335"/>
            <a:ext cx="1114425" cy="10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4252" y="152399"/>
            <a:ext cx="5127498" cy="838201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228600"/>
            <a:ext cx="460692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Организационный</a:t>
            </a:r>
            <a:r>
              <a:rPr sz="3200" spc="-125" dirty="0"/>
              <a:t> </a:t>
            </a:r>
            <a:r>
              <a:rPr sz="3200" spc="-20" dirty="0"/>
              <a:t>раздел</a:t>
            </a:r>
            <a:endParaRPr sz="3200" dirty="0"/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6955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1037590" algn="l"/>
                <a:tab pos="1038225" algn="l"/>
              </a:tabLst>
            </a:pPr>
            <a:r>
              <a:rPr lang="ru-RU" dirty="0"/>
              <a:t>о</a:t>
            </a:r>
            <a:r>
              <a:rPr dirty="0" err="1" smtClean="0"/>
              <a:t>писание</a:t>
            </a:r>
            <a:r>
              <a:rPr spc="15" dirty="0" smtClean="0"/>
              <a:t> </a:t>
            </a:r>
            <a:r>
              <a:rPr spc="-15" dirty="0"/>
              <a:t>психолого-педагогических</a:t>
            </a:r>
            <a:r>
              <a:rPr spc="5" dirty="0"/>
              <a:t> </a:t>
            </a:r>
            <a:r>
              <a:rPr dirty="0"/>
              <a:t>и</a:t>
            </a:r>
            <a:r>
              <a:rPr spc="5" dirty="0"/>
              <a:t> </a:t>
            </a:r>
            <a:r>
              <a:rPr spc="-5" dirty="0"/>
              <a:t>кадровых</a:t>
            </a:r>
          </a:p>
          <a:p>
            <a:pPr marL="1036955">
              <a:lnSpc>
                <a:spcPct val="100000"/>
              </a:lnSpc>
              <a:spcBef>
                <a:spcPts val="5"/>
              </a:spcBef>
            </a:pPr>
            <a:r>
              <a:rPr dirty="0"/>
              <a:t>условий;</a:t>
            </a:r>
          </a:p>
          <a:p>
            <a:pPr marL="1036955" marR="136334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1037590" algn="l"/>
                <a:tab pos="1038225" algn="l"/>
              </a:tabLst>
            </a:pPr>
            <a:r>
              <a:rPr dirty="0"/>
              <a:t>организации</a:t>
            </a:r>
            <a:r>
              <a:rPr spc="-30" dirty="0"/>
              <a:t> </a:t>
            </a:r>
            <a:r>
              <a:rPr spc="-5" dirty="0"/>
              <a:t>развивающей</a:t>
            </a:r>
            <a:r>
              <a:rPr spc="-25" dirty="0"/>
              <a:t> </a:t>
            </a:r>
            <a:r>
              <a:rPr spc="-5" dirty="0"/>
              <a:t>предметно- </a:t>
            </a:r>
            <a:r>
              <a:rPr spc="-585" dirty="0"/>
              <a:t> </a:t>
            </a:r>
            <a:r>
              <a:rPr dirty="0"/>
              <a:t>пространственной</a:t>
            </a:r>
            <a:r>
              <a:rPr spc="10" dirty="0"/>
              <a:t> </a:t>
            </a:r>
            <a:r>
              <a:rPr spc="-5" dirty="0"/>
              <a:t>среды;</a:t>
            </a:r>
          </a:p>
          <a:p>
            <a:pPr marL="103695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1037590" algn="l"/>
                <a:tab pos="1038225" algn="l"/>
              </a:tabLst>
            </a:pPr>
            <a:r>
              <a:rPr spc="-10" dirty="0"/>
              <a:t>материально-техническое</a:t>
            </a:r>
            <a:r>
              <a:rPr spc="15" dirty="0"/>
              <a:t> </a:t>
            </a:r>
            <a:r>
              <a:rPr spc="-5" dirty="0"/>
              <a:t>обеспечение;</a:t>
            </a:r>
          </a:p>
          <a:p>
            <a:pPr marL="103695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1037590" algn="l"/>
                <a:tab pos="1038225" algn="l"/>
              </a:tabLst>
            </a:pPr>
            <a:r>
              <a:rPr lang="ru-RU" spc="-10" dirty="0"/>
              <a:t>п</a:t>
            </a:r>
            <a:r>
              <a:rPr spc="-10" dirty="0" err="1" smtClean="0"/>
              <a:t>еречень</a:t>
            </a:r>
            <a:r>
              <a:rPr spc="-25" dirty="0" smtClean="0"/>
              <a:t> </a:t>
            </a:r>
            <a:r>
              <a:rPr spc="-10" dirty="0"/>
              <a:t>литературных,</a:t>
            </a:r>
            <a:r>
              <a:rPr spc="-25" dirty="0"/>
              <a:t> </a:t>
            </a:r>
            <a:r>
              <a:rPr spc="-5" dirty="0"/>
              <a:t>музыкальных,</a:t>
            </a:r>
          </a:p>
          <a:p>
            <a:pPr marL="1036955">
              <a:lnSpc>
                <a:spcPct val="100000"/>
              </a:lnSpc>
            </a:pPr>
            <a:r>
              <a:rPr spc="-20" dirty="0"/>
              <a:t>художественных,</a:t>
            </a:r>
            <a:r>
              <a:rPr spc="5" dirty="0"/>
              <a:t> </a:t>
            </a:r>
            <a:r>
              <a:rPr spc="-5" dirty="0"/>
              <a:t>анимационных</a:t>
            </a:r>
            <a:r>
              <a:rPr spc="5" dirty="0"/>
              <a:t> </a:t>
            </a:r>
            <a:r>
              <a:rPr spc="-10" dirty="0"/>
              <a:t>произведений;</a:t>
            </a:r>
          </a:p>
          <a:p>
            <a:pPr marL="1036955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1037590" algn="l"/>
                <a:tab pos="1038225" algn="l"/>
              </a:tabLst>
            </a:pPr>
            <a:r>
              <a:rPr lang="ru-RU" spc="-10" dirty="0"/>
              <a:t>к</a:t>
            </a:r>
            <a:r>
              <a:rPr spc="-10" dirty="0" err="1" smtClean="0"/>
              <a:t>адровые</a:t>
            </a:r>
            <a:r>
              <a:rPr spc="-15" dirty="0" smtClean="0"/>
              <a:t> </a:t>
            </a:r>
            <a:r>
              <a:rPr dirty="0"/>
              <a:t>условия;</a:t>
            </a:r>
          </a:p>
          <a:p>
            <a:pPr marL="103695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1037590" algn="l"/>
                <a:tab pos="1038225" algn="l"/>
              </a:tabLst>
            </a:pPr>
            <a:r>
              <a:rPr lang="ru-RU" spc="-10" dirty="0"/>
              <a:t>р</a:t>
            </a:r>
            <a:r>
              <a:rPr spc="-10" dirty="0" err="1" smtClean="0"/>
              <a:t>ежим</a:t>
            </a:r>
            <a:r>
              <a:rPr spc="5" dirty="0" smtClean="0"/>
              <a:t> </a:t>
            </a:r>
            <a:r>
              <a:rPr dirty="0"/>
              <a:t>и распорядок</a:t>
            </a:r>
            <a:r>
              <a:rPr spc="-20" dirty="0"/>
              <a:t> </a:t>
            </a:r>
            <a:r>
              <a:rPr dirty="0"/>
              <a:t>в</a:t>
            </a:r>
            <a:r>
              <a:rPr spc="-10" dirty="0"/>
              <a:t> </a:t>
            </a:r>
            <a:r>
              <a:rPr spc="-20" dirty="0"/>
              <a:t>дошкольных</a:t>
            </a:r>
            <a:r>
              <a:rPr spc="5" dirty="0"/>
              <a:t> </a:t>
            </a:r>
            <a:r>
              <a:rPr spc="-10" dirty="0"/>
              <a:t>группах;</a:t>
            </a:r>
          </a:p>
          <a:p>
            <a:pPr marL="103695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1037590" algn="l"/>
                <a:tab pos="1038225" algn="l"/>
              </a:tabLst>
            </a:pPr>
            <a:r>
              <a:rPr lang="ru-RU" spc="-5" dirty="0"/>
              <a:t>к</a:t>
            </a:r>
            <a:r>
              <a:rPr spc="-5" dirty="0" err="1" smtClean="0"/>
              <a:t>алендарный</a:t>
            </a:r>
            <a:r>
              <a:rPr spc="-5" dirty="0" smtClean="0"/>
              <a:t> </a:t>
            </a:r>
            <a:r>
              <a:rPr spc="-5" dirty="0"/>
              <a:t>план</a:t>
            </a:r>
            <a:r>
              <a:rPr spc="10" dirty="0"/>
              <a:t> </a:t>
            </a:r>
            <a:r>
              <a:rPr spc="-5" dirty="0"/>
              <a:t>воспитательной</a:t>
            </a:r>
            <a:r>
              <a:rPr spc="15" dirty="0"/>
              <a:t> </a:t>
            </a:r>
            <a:r>
              <a:rPr spc="-10" dirty="0"/>
              <a:t>работы.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" y="5429250"/>
            <a:ext cx="1430119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4252" y="228601"/>
            <a:ext cx="4763262" cy="5334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228600"/>
            <a:ext cx="424497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Особеннос</a:t>
            </a:r>
            <a:r>
              <a:rPr sz="3200" spc="-15" dirty="0"/>
              <a:t>т</a:t>
            </a:r>
            <a:r>
              <a:rPr sz="3200" dirty="0"/>
              <a:t>и</a:t>
            </a:r>
            <a:r>
              <a:rPr sz="3200" spc="-140" dirty="0"/>
              <a:t> </a:t>
            </a:r>
            <a:r>
              <a:rPr sz="3200" dirty="0"/>
              <a:t>ФОП</a:t>
            </a:r>
            <a:r>
              <a:rPr sz="3200" spc="-130" dirty="0"/>
              <a:t> </a:t>
            </a:r>
            <a:r>
              <a:rPr sz="3200" spc="-95" dirty="0"/>
              <a:t>Д</a:t>
            </a:r>
            <a:r>
              <a:rPr sz="3200" spc="-5" dirty="0"/>
              <a:t>ОО</a:t>
            </a:r>
            <a:endParaRPr sz="3200" dirty="0"/>
          </a:p>
        </p:txBody>
      </p:sp>
      <p:sp>
        <p:nvSpPr>
          <p:cNvPr id="16" name="object 16"/>
          <p:cNvSpPr txBox="1"/>
          <p:nvPr/>
        </p:nvSpPr>
        <p:spPr>
          <a:xfrm>
            <a:off x="1596897" y="1410665"/>
            <a:ext cx="7261859" cy="4569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 algn="just">
              <a:lnSpc>
                <a:spcPts val="216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Программа</a:t>
            </a:r>
            <a:r>
              <a:rPr sz="2000" spc="509" dirty="0">
                <a:solidFill>
                  <a:srgbClr val="4F271C"/>
                </a:solidFill>
                <a:latin typeface="Times New Roman"/>
                <a:cs typeface="Times New Roman"/>
              </a:rPr>
              <a:t>   </a:t>
            </a:r>
            <a:r>
              <a:rPr sz="2000" b="1" spc="-10" dirty="0">
                <a:solidFill>
                  <a:srgbClr val="4F271C"/>
                </a:solidFill>
                <a:latin typeface="Times New Roman"/>
                <a:cs typeface="Times New Roman"/>
              </a:rPr>
              <a:t>объединяет</a:t>
            </a:r>
            <a:r>
              <a:rPr sz="2000" b="1" spc="509" dirty="0">
                <a:solidFill>
                  <a:srgbClr val="4F271C"/>
                </a:solidFill>
                <a:latin typeface="Times New Roman"/>
                <a:cs typeface="Times New Roman"/>
              </a:rPr>
              <a:t>  </a:t>
            </a:r>
            <a:r>
              <a:rPr sz="2000" b="1" spc="5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271C"/>
                </a:solidFill>
                <a:latin typeface="Times New Roman"/>
                <a:cs typeface="Times New Roman"/>
              </a:rPr>
              <a:t>образование</a:t>
            </a:r>
            <a:r>
              <a:rPr sz="2000" b="1" spc="515" dirty="0">
                <a:solidFill>
                  <a:srgbClr val="4F271C"/>
                </a:solidFill>
                <a:latin typeface="Times New Roman"/>
                <a:cs typeface="Times New Roman"/>
              </a:rPr>
              <a:t>  </a:t>
            </a:r>
            <a:r>
              <a:rPr sz="2000" b="1" spc="52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271C"/>
                </a:solidFill>
                <a:latin typeface="Times New Roman"/>
                <a:cs typeface="Times New Roman"/>
              </a:rPr>
              <a:t>и     </a:t>
            </a:r>
            <a:r>
              <a:rPr sz="2000" b="1" spc="4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F271C"/>
                </a:solidFill>
                <a:latin typeface="Times New Roman"/>
                <a:cs typeface="Times New Roman"/>
              </a:rPr>
              <a:t>воспитание</a:t>
            </a:r>
            <a:endParaRPr sz="2000">
              <a:latin typeface="Times New Roman"/>
              <a:cs typeface="Times New Roman"/>
            </a:endParaRPr>
          </a:p>
          <a:p>
            <a:pPr marL="295910" algn="just">
              <a:lnSpc>
                <a:spcPts val="2160"/>
              </a:lnSpc>
            </a:pPr>
            <a:r>
              <a:rPr sz="2000" spc="-20" dirty="0">
                <a:solidFill>
                  <a:srgbClr val="4F271C"/>
                </a:solidFill>
                <a:latin typeface="Times New Roman"/>
                <a:cs typeface="Times New Roman"/>
              </a:rPr>
              <a:t>дошкольников</a:t>
            </a:r>
            <a:r>
              <a:rPr sz="2000" spc="-3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в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4F271C"/>
                </a:solidFill>
                <a:latin typeface="Times New Roman"/>
                <a:cs typeface="Times New Roman"/>
              </a:rPr>
              <a:t>один</a:t>
            </a:r>
            <a:r>
              <a:rPr sz="2000" spc="-2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гармоничный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процесс;</a:t>
            </a:r>
            <a:endParaRPr sz="2000">
              <a:latin typeface="Times New Roman"/>
              <a:cs typeface="Times New Roman"/>
            </a:endParaRPr>
          </a:p>
          <a:p>
            <a:pPr marL="295910" marR="7620" indent="-283845" algn="just">
              <a:lnSpc>
                <a:spcPts val="2280"/>
              </a:lnSpc>
              <a:spcBef>
                <a:spcPts val="65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Программа </a:t>
            </a:r>
            <a:r>
              <a:rPr sz="2000" b="1" spc="-5" dirty="0">
                <a:solidFill>
                  <a:srgbClr val="4F271C"/>
                </a:solidFill>
                <a:latin typeface="Times New Roman"/>
                <a:cs typeface="Times New Roman"/>
              </a:rPr>
              <a:t>детализирована 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(можно </a:t>
            </a:r>
            <a:r>
              <a:rPr sz="2000" spc="-15" dirty="0">
                <a:solidFill>
                  <a:srgbClr val="4F271C"/>
                </a:solidFill>
                <a:latin typeface="Times New Roman"/>
                <a:cs typeface="Times New Roman"/>
              </a:rPr>
              <a:t>брать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за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основу </a:t>
            </a:r>
            <a:r>
              <a:rPr sz="2000" spc="-25" dirty="0">
                <a:solidFill>
                  <a:srgbClr val="4F271C"/>
                </a:solidFill>
                <a:latin typeface="Times New Roman"/>
                <a:cs typeface="Times New Roman"/>
              </a:rPr>
              <a:t>целиком </a:t>
            </a:r>
            <a:r>
              <a:rPr sz="2000" spc="-2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при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разработке</a:t>
            </a:r>
            <a:r>
              <a:rPr sz="2000" spc="-3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собственной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программы);</a:t>
            </a:r>
            <a:endParaRPr sz="2000">
              <a:latin typeface="Times New Roman"/>
              <a:cs typeface="Times New Roman"/>
            </a:endParaRPr>
          </a:p>
          <a:p>
            <a:pPr marL="295910" marR="5715" indent="-283845" algn="just">
              <a:lnSpc>
                <a:spcPct val="95000"/>
              </a:lnSpc>
              <a:spcBef>
                <a:spcPts val="54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Большое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внимание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4F271C"/>
                </a:solidFill>
                <a:latin typeface="Times New Roman"/>
                <a:cs typeface="Times New Roman"/>
              </a:rPr>
              <a:t>уделено</a:t>
            </a:r>
            <a:r>
              <a:rPr sz="2000" b="1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271C"/>
                </a:solidFill>
                <a:latin typeface="Times New Roman"/>
                <a:cs typeface="Times New Roman"/>
              </a:rPr>
              <a:t>воспитанию</a:t>
            </a:r>
            <a:r>
              <a:rPr sz="2000" b="1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271C"/>
                </a:solidFill>
                <a:latin typeface="Times New Roman"/>
                <a:cs typeface="Times New Roman"/>
              </a:rPr>
              <a:t>патриотических </a:t>
            </a:r>
            <a:r>
              <a:rPr sz="2000" b="1" spc="-484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4F271C"/>
                </a:solidFill>
                <a:latin typeface="Times New Roman"/>
                <a:cs typeface="Times New Roman"/>
              </a:rPr>
              <a:t>чувств,</a:t>
            </a:r>
            <a:r>
              <a:rPr sz="2000" b="1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F271C"/>
                </a:solidFill>
                <a:latin typeface="Times New Roman"/>
                <a:cs typeface="Times New Roman"/>
              </a:rPr>
              <a:t>любви</a:t>
            </a:r>
            <a:r>
              <a:rPr sz="2000" b="1" dirty="0">
                <a:solidFill>
                  <a:srgbClr val="4F271C"/>
                </a:solidFill>
                <a:latin typeface="Times New Roman"/>
                <a:cs typeface="Times New Roman"/>
              </a:rPr>
              <a:t> и</a:t>
            </a:r>
            <a:r>
              <a:rPr sz="2000" b="1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F271C"/>
                </a:solidFill>
                <a:latin typeface="Times New Roman"/>
                <a:cs typeface="Times New Roman"/>
              </a:rPr>
              <a:t>уважения</a:t>
            </a:r>
            <a:r>
              <a:rPr sz="2000" b="1" dirty="0">
                <a:solidFill>
                  <a:srgbClr val="4F271C"/>
                </a:solidFill>
                <a:latin typeface="Times New Roman"/>
                <a:cs typeface="Times New Roman"/>
              </a:rPr>
              <a:t> к</a:t>
            </a:r>
            <a:r>
              <a:rPr sz="2000" b="1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4F271C"/>
                </a:solidFill>
                <a:latin typeface="Times New Roman"/>
                <a:cs typeface="Times New Roman"/>
              </a:rPr>
              <a:t>Родине;</a:t>
            </a:r>
            <a:r>
              <a:rPr sz="2000" b="1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4F271C"/>
                </a:solidFill>
                <a:uFill>
                  <a:solidFill>
                    <a:srgbClr val="4F271C"/>
                  </a:solidFill>
                </a:uFill>
                <a:latin typeface="Times New Roman"/>
                <a:cs typeface="Times New Roman"/>
              </a:rPr>
              <a:t>сделан</a:t>
            </a:r>
            <a:r>
              <a:rPr sz="2000" b="1" u="heavy" dirty="0">
                <a:solidFill>
                  <a:srgbClr val="4F271C"/>
                </a:solidFill>
                <a:uFill>
                  <a:solidFill>
                    <a:srgbClr val="4F271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4F271C"/>
                </a:solidFill>
                <a:uFill>
                  <a:solidFill>
                    <a:srgbClr val="4F271C"/>
                  </a:solidFill>
                </a:uFill>
                <a:latin typeface="Times New Roman"/>
                <a:cs typeface="Times New Roman"/>
              </a:rPr>
              <a:t>акцент</a:t>
            </a:r>
            <a:r>
              <a:rPr sz="2000" b="1" u="heavy" dirty="0">
                <a:solidFill>
                  <a:srgbClr val="4F271C"/>
                </a:solidFill>
                <a:uFill>
                  <a:solidFill>
                    <a:srgbClr val="4F271C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4F271C"/>
                </a:solidFill>
                <a:uFill>
                  <a:solidFill>
                    <a:srgbClr val="4F271C"/>
                  </a:solidFill>
                </a:uFill>
                <a:latin typeface="Times New Roman"/>
                <a:cs typeface="Times New Roman"/>
              </a:rPr>
              <a:t>на </a:t>
            </a:r>
            <a:r>
              <a:rPr sz="2000" b="1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воспитании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интернациональных</a:t>
            </a:r>
            <a:r>
              <a:rPr sz="2000" spc="49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чувств; представлениях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детей 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о </a:t>
            </a:r>
            <a:r>
              <a:rPr sz="2000" spc="-15" dirty="0">
                <a:solidFill>
                  <a:srgbClr val="4F271C"/>
                </a:solidFill>
                <a:latin typeface="Times New Roman"/>
                <a:cs typeface="Times New Roman"/>
              </a:rPr>
              <a:t>государственных 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праздниках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и </a:t>
            </a:r>
            <a:r>
              <a:rPr sz="2000" spc="-15" dirty="0">
                <a:solidFill>
                  <a:srgbClr val="4F271C"/>
                </a:solidFill>
                <a:latin typeface="Times New Roman"/>
                <a:cs typeface="Times New Roman"/>
              </a:rPr>
              <a:t>вызвать 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интерес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к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событиям,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4F271C"/>
                </a:solidFill>
                <a:latin typeface="Times New Roman"/>
                <a:cs typeface="Times New Roman"/>
              </a:rPr>
              <a:t>которые</a:t>
            </a:r>
            <a:r>
              <a:rPr sz="2000" spc="-20" dirty="0">
                <a:solidFill>
                  <a:srgbClr val="4F271C"/>
                </a:solidFill>
                <a:latin typeface="Times New Roman"/>
                <a:cs typeface="Times New Roman"/>
              </a:rPr>
              <a:t> происходят</a:t>
            </a:r>
            <a:r>
              <a:rPr sz="2000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в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России;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на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 правилах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безопасного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 поведения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 в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ситуациях,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40" dirty="0">
                <a:solidFill>
                  <a:srgbClr val="4F271C"/>
                </a:solidFill>
                <a:latin typeface="Times New Roman"/>
                <a:cs typeface="Times New Roman"/>
              </a:rPr>
              <a:t>когда</a:t>
            </a:r>
            <a:r>
              <a:rPr sz="2000" spc="-3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4F271C"/>
                </a:solidFill>
                <a:latin typeface="Times New Roman"/>
                <a:cs typeface="Times New Roman"/>
              </a:rPr>
              <a:t>существует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угроза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жизни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и 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здоровью.</a:t>
            </a:r>
            <a:endParaRPr sz="2000">
              <a:latin typeface="Times New Roman"/>
              <a:cs typeface="Times New Roman"/>
            </a:endParaRPr>
          </a:p>
          <a:p>
            <a:pPr marL="295910" marR="5715" indent="-283845" algn="just">
              <a:lnSpc>
                <a:spcPct val="95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6545" algn="l"/>
              </a:tabLst>
            </a:pP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Включает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4F271C"/>
                </a:solidFill>
                <a:latin typeface="Times New Roman"/>
                <a:cs typeface="Times New Roman"/>
              </a:rPr>
              <a:t>примерные</a:t>
            </a:r>
            <a:r>
              <a:rPr sz="2000" b="1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4F271C"/>
                </a:solidFill>
                <a:latin typeface="Times New Roman"/>
                <a:cs typeface="Times New Roman"/>
              </a:rPr>
              <a:t>перечни</a:t>
            </a:r>
            <a:r>
              <a:rPr sz="2000" b="1" spc="-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F271C"/>
                </a:solidFill>
                <a:latin typeface="Times New Roman"/>
                <a:cs typeface="Times New Roman"/>
              </a:rPr>
              <a:t>художественной</a:t>
            </a:r>
            <a:r>
              <a:rPr sz="2000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литературы,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 музыкальных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произведений,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произведений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 изобразительного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искусства,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 анимационных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 и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кинематографических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произведений.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3" y="5265750"/>
            <a:ext cx="15716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4252" y="469391"/>
            <a:ext cx="5199126" cy="90906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514602" y="564007"/>
            <a:ext cx="7143115" cy="39222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5" dirty="0">
                <a:solidFill>
                  <a:srgbClr val="562213"/>
                </a:solidFill>
                <a:latin typeface="Corbel"/>
                <a:cs typeface="Corbel"/>
              </a:rPr>
              <a:t>Ведущая</a:t>
            </a:r>
            <a:r>
              <a:rPr sz="3200" spc="-30" dirty="0">
                <a:solidFill>
                  <a:srgbClr val="562213"/>
                </a:solidFill>
                <a:latin typeface="Corbel"/>
                <a:cs typeface="Corbel"/>
              </a:rPr>
              <a:t> </a:t>
            </a:r>
            <a:r>
              <a:rPr sz="3200" spc="-35" dirty="0">
                <a:solidFill>
                  <a:srgbClr val="562213"/>
                </a:solidFill>
                <a:latin typeface="Corbel"/>
                <a:cs typeface="Corbel"/>
              </a:rPr>
              <a:t>цель</a:t>
            </a:r>
            <a:r>
              <a:rPr sz="3200" spc="-20" dirty="0">
                <a:solidFill>
                  <a:srgbClr val="562213"/>
                </a:solidFill>
                <a:latin typeface="Corbel"/>
                <a:cs typeface="Corbel"/>
              </a:rPr>
              <a:t> </a:t>
            </a:r>
            <a:r>
              <a:rPr sz="3200" dirty="0">
                <a:solidFill>
                  <a:srgbClr val="562213"/>
                </a:solidFill>
                <a:latin typeface="Corbel"/>
                <a:cs typeface="Corbel"/>
              </a:rPr>
              <a:t>программы</a:t>
            </a:r>
            <a:endParaRPr sz="32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 dirty="0">
              <a:latin typeface="Corbel"/>
              <a:cs typeface="Corbel"/>
            </a:endParaRPr>
          </a:p>
          <a:p>
            <a:pPr marL="377825" marR="5080" indent="-283845">
              <a:lnSpc>
                <a:spcPct val="100000"/>
              </a:lnSpc>
              <a:buClr>
                <a:srgbClr val="3891A7"/>
              </a:buClr>
              <a:buSzPct val="79687"/>
              <a:buFont typeface="Wingdings 2"/>
              <a:buChar char=""/>
              <a:tabLst>
                <a:tab pos="459105" algn="l"/>
                <a:tab pos="459740" algn="l"/>
              </a:tabLst>
            </a:pPr>
            <a:r>
              <a:rPr dirty="0"/>
              <a:t>	</a:t>
            </a:r>
            <a:r>
              <a:rPr sz="2800" spc="-5" dirty="0">
                <a:solidFill>
                  <a:srgbClr val="4F271C"/>
                </a:solidFill>
                <a:latin typeface="Corbel"/>
                <a:cs typeface="Corbel"/>
              </a:rPr>
              <a:t>Разностороннее </a:t>
            </a:r>
            <a:r>
              <a:rPr sz="2800" dirty="0">
                <a:solidFill>
                  <a:srgbClr val="4F271C"/>
                </a:solidFill>
                <a:latin typeface="Corbel"/>
                <a:cs typeface="Corbel"/>
              </a:rPr>
              <a:t>развитие ребенка в </a:t>
            </a:r>
            <a:r>
              <a:rPr sz="2800" spc="5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800" spc="-15" dirty="0">
                <a:solidFill>
                  <a:srgbClr val="4F271C"/>
                </a:solidFill>
                <a:latin typeface="Corbel"/>
                <a:cs typeface="Corbel"/>
              </a:rPr>
              <a:t>период</a:t>
            </a:r>
            <a:r>
              <a:rPr sz="2800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4F271C"/>
                </a:solidFill>
                <a:latin typeface="Corbel"/>
                <a:cs typeface="Corbel"/>
              </a:rPr>
              <a:t>дошкольного</a:t>
            </a:r>
            <a:r>
              <a:rPr sz="2800" spc="20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800" spc="-25" dirty="0">
                <a:solidFill>
                  <a:srgbClr val="4F271C"/>
                </a:solidFill>
                <a:latin typeface="Corbel"/>
                <a:cs typeface="Corbel"/>
              </a:rPr>
              <a:t>детства</a:t>
            </a:r>
            <a:r>
              <a:rPr sz="2800" spc="5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4F271C"/>
                </a:solidFill>
                <a:latin typeface="Corbel"/>
                <a:cs typeface="Corbel"/>
              </a:rPr>
              <a:t>с</a:t>
            </a:r>
            <a:r>
              <a:rPr sz="2800" spc="-5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4F271C"/>
                </a:solidFill>
                <a:latin typeface="Corbel"/>
                <a:cs typeface="Corbel"/>
              </a:rPr>
              <a:t>учетом </a:t>
            </a:r>
            <a:r>
              <a:rPr sz="2800" spc="-625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4F271C"/>
                </a:solidFill>
                <a:latin typeface="Corbel"/>
                <a:cs typeface="Corbel"/>
              </a:rPr>
              <a:t>возрастных </a:t>
            </a:r>
            <a:r>
              <a:rPr sz="2800" dirty="0">
                <a:solidFill>
                  <a:srgbClr val="4F271C"/>
                </a:solidFill>
                <a:latin typeface="Corbel"/>
                <a:cs typeface="Corbel"/>
              </a:rPr>
              <a:t>и </a:t>
            </a:r>
            <a:r>
              <a:rPr sz="2800" spc="-10" dirty="0">
                <a:solidFill>
                  <a:srgbClr val="4F271C"/>
                </a:solidFill>
                <a:latin typeface="Corbel"/>
                <a:cs typeface="Corbel"/>
              </a:rPr>
              <a:t>индивидуальных </a:t>
            </a:r>
            <a:r>
              <a:rPr sz="2800" spc="-5" dirty="0">
                <a:solidFill>
                  <a:srgbClr val="4F271C"/>
                </a:solidFill>
                <a:latin typeface="Corbel"/>
                <a:cs typeface="Corbel"/>
              </a:rPr>
              <a:t> особенностей</a:t>
            </a:r>
            <a:r>
              <a:rPr sz="2800" spc="-20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800" dirty="0">
                <a:solidFill>
                  <a:srgbClr val="4F271C"/>
                </a:solidFill>
                <a:latin typeface="Corbel"/>
                <a:cs typeface="Corbel"/>
              </a:rPr>
              <a:t>на</a:t>
            </a:r>
            <a:r>
              <a:rPr sz="2800" spc="-15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800" spc="-5" dirty="0">
                <a:solidFill>
                  <a:srgbClr val="4F271C"/>
                </a:solidFill>
                <a:latin typeface="Corbel"/>
                <a:cs typeface="Corbel"/>
              </a:rPr>
              <a:t>основе</a:t>
            </a:r>
            <a:r>
              <a:rPr sz="2800" spc="-20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800" spc="-10" dirty="0">
                <a:solidFill>
                  <a:srgbClr val="4F271C"/>
                </a:solidFill>
                <a:latin typeface="Corbel"/>
                <a:cs typeface="Corbel"/>
              </a:rPr>
              <a:t>духовно-</a:t>
            </a:r>
            <a:endParaRPr sz="2800" dirty="0">
              <a:latin typeface="Corbel"/>
              <a:cs typeface="Corbel"/>
            </a:endParaRPr>
          </a:p>
          <a:p>
            <a:pPr marL="377825" marR="20955" algn="just">
              <a:lnSpc>
                <a:spcPct val="100000"/>
              </a:lnSpc>
            </a:pPr>
            <a:r>
              <a:rPr sz="2800" dirty="0">
                <a:solidFill>
                  <a:srgbClr val="4F271C"/>
                </a:solidFill>
                <a:latin typeface="Corbel"/>
                <a:cs typeface="Corbel"/>
              </a:rPr>
              <a:t>нравственных </a:t>
            </a:r>
            <a:r>
              <a:rPr sz="2800" spc="-10" dirty="0">
                <a:solidFill>
                  <a:srgbClr val="4F271C"/>
                </a:solidFill>
                <a:latin typeface="Corbel"/>
                <a:cs typeface="Corbel"/>
              </a:rPr>
              <a:t>ценностей </a:t>
            </a:r>
            <a:r>
              <a:rPr sz="2800" spc="-15" dirty="0">
                <a:solidFill>
                  <a:srgbClr val="4F271C"/>
                </a:solidFill>
                <a:latin typeface="Corbel"/>
                <a:cs typeface="Corbel"/>
              </a:rPr>
              <a:t>российского </a:t>
            </a:r>
            <a:r>
              <a:rPr sz="2800" spc="-630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800" spc="-20" dirty="0">
                <a:solidFill>
                  <a:srgbClr val="4F271C"/>
                </a:solidFill>
                <a:latin typeface="Corbel"/>
                <a:cs typeface="Corbel"/>
              </a:rPr>
              <a:t>народа, </a:t>
            </a:r>
            <a:r>
              <a:rPr sz="2800" spc="-5" dirty="0">
                <a:solidFill>
                  <a:srgbClr val="4F271C"/>
                </a:solidFill>
                <a:latin typeface="Corbel"/>
                <a:cs typeface="Corbel"/>
              </a:rPr>
              <a:t>исторических </a:t>
            </a:r>
            <a:r>
              <a:rPr sz="2800" dirty="0">
                <a:solidFill>
                  <a:srgbClr val="4F271C"/>
                </a:solidFill>
                <a:latin typeface="Corbel"/>
                <a:cs typeface="Corbel"/>
              </a:rPr>
              <a:t>и </a:t>
            </a:r>
            <a:r>
              <a:rPr sz="2800" spc="-5" dirty="0">
                <a:solidFill>
                  <a:srgbClr val="4F271C"/>
                </a:solidFill>
                <a:latin typeface="Corbel"/>
                <a:cs typeface="Corbel"/>
              </a:rPr>
              <a:t>национально- </a:t>
            </a:r>
            <a:r>
              <a:rPr sz="2800" spc="-630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800" spc="-35" dirty="0" err="1">
                <a:solidFill>
                  <a:srgbClr val="4F271C"/>
                </a:solidFill>
                <a:latin typeface="Corbel"/>
                <a:cs typeface="Corbel"/>
              </a:rPr>
              <a:t>культурных</a:t>
            </a:r>
            <a:r>
              <a:rPr sz="2800" spc="-15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lang="ru-RU" sz="2800" spc="-15" dirty="0" smtClean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800" spc="-15" dirty="0" err="1" smtClean="0">
                <a:solidFill>
                  <a:srgbClr val="4F271C"/>
                </a:solidFill>
                <a:latin typeface="Corbel"/>
                <a:cs typeface="Corbel"/>
              </a:rPr>
              <a:t>традиций</a:t>
            </a:r>
            <a:r>
              <a:rPr sz="2800" spc="-15" dirty="0">
                <a:solidFill>
                  <a:srgbClr val="4F271C"/>
                </a:solidFill>
                <a:latin typeface="Corbel"/>
                <a:cs typeface="Corbel"/>
              </a:rPr>
              <a:t>.</a:t>
            </a:r>
            <a:endParaRPr sz="2800" dirty="0">
              <a:latin typeface="Corbel"/>
              <a:cs typeface="Corbe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31" y="5417744"/>
            <a:ext cx="15716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4252" y="381001"/>
            <a:ext cx="4432554" cy="997456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609600"/>
            <a:ext cx="420039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Программа</a:t>
            </a:r>
            <a:r>
              <a:rPr sz="3200" spc="-65" dirty="0"/>
              <a:t> </a:t>
            </a:r>
            <a:r>
              <a:rPr sz="3200" spc="-25" dirty="0"/>
              <a:t>содержит:</a:t>
            </a:r>
            <a:endParaRPr sz="3200" dirty="0"/>
          </a:p>
        </p:txBody>
      </p:sp>
      <p:sp>
        <p:nvSpPr>
          <p:cNvPr id="16" name="object 16"/>
          <p:cNvSpPr txBox="1"/>
          <p:nvPr/>
        </p:nvSpPr>
        <p:spPr>
          <a:xfrm>
            <a:off x="1596897" y="1384396"/>
            <a:ext cx="6836409" cy="385939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415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15" dirty="0">
                <a:solidFill>
                  <a:srgbClr val="4F271C"/>
                </a:solidFill>
                <a:latin typeface="Corbel"/>
                <a:cs typeface="Corbel"/>
              </a:rPr>
              <a:t>Целевой</a:t>
            </a:r>
            <a:r>
              <a:rPr sz="2000" spc="-45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000" spc="-20" dirty="0">
                <a:solidFill>
                  <a:srgbClr val="4F271C"/>
                </a:solidFill>
                <a:latin typeface="Corbel"/>
                <a:cs typeface="Corbel"/>
              </a:rPr>
              <a:t>раздел;</a:t>
            </a:r>
            <a:endParaRPr sz="2000" dirty="0">
              <a:latin typeface="Corbel"/>
              <a:cs typeface="Corbel"/>
            </a:endParaRPr>
          </a:p>
          <a:p>
            <a:pPr marL="295910" indent="-283845">
              <a:lnSpc>
                <a:spcPct val="100000"/>
              </a:lnSpc>
              <a:spcBef>
                <a:spcPts val="315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20" dirty="0">
                <a:solidFill>
                  <a:srgbClr val="4F271C"/>
                </a:solidFill>
                <a:latin typeface="Corbel"/>
                <a:cs typeface="Corbel"/>
              </a:rPr>
              <a:t>Содержательный</a:t>
            </a:r>
            <a:r>
              <a:rPr sz="2000" spc="-30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000" spc="-20" dirty="0">
                <a:solidFill>
                  <a:srgbClr val="4F271C"/>
                </a:solidFill>
                <a:latin typeface="Corbel"/>
                <a:cs typeface="Corbel"/>
              </a:rPr>
              <a:t>раздел;</a:t>
            </a:r>
            <a:endParaRPr sz="2000" dirty="0">
              <a:latin typeface="Corbel"/>
              <a:cs typeface="Corbel"/>
            </a:endParaRPr>
          </a:p>
          <a:p>
            <a:pPr marL="295910" indent="-283845">
              <a:lnSpc>
                <a:spcPct val="100000"/>
              </a:lnSpc>
              <a:spcBef>
                <a:spcPts val="315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10" dirty="0">
                <a:solidFill>
                  <a:srgbClr val="4F271C"/>
                </a:solidFill>
                <a:latin typeface="Corbel"/>
                <a:cs typeface="Corbel"/>
              </a:rPr>
              <a:t>Организационный</a:t>
            </a:r>
            <a:r>
              <a:rPr sz="2000" spc="-35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000" spc="-20" dirty="0">
                <a:solidFill>
                  <a:srgbClr val="4F271C"/>
                </a:solidFill>
                <a:latin typeface="Corbel"/>
                <a:cs typeface="Corbel"/>
              </a:rPr>
              <a:t>раздел.</a:t>
            </a:r>
            <a:endParaRPr sz="2000" dirty="0">
              <a:latin typeface="Corbel"/>
              <a:cs typeface="Corbel"/>
            </a:endParaRPr>
          </a:p>
          <a:p>
            <a:pPr marL="844550">
              <a:lnSpc>
                <a:spcPts val="2735"/>
              </a:lnSpc>
              <a:spcBef>
                <a:spcPts val="310"/>
              </a:spcBef>
            </a:pPr>
            <a:r>
              <a:rPr sz="2000" spc="-10" dirty="0">
                <a:solidFill>
                  <a:srgbClr val="4F271C"/>
                </a:solidFill>
                <a:latin typeface="Corbel"/>
                <a:cs typeface="Corbel"/>
              </a:rPr>
              <a:t>Каждый</a:t>
            </a:r>
            <a:r>
              <a:rPr sz="2000" spc="-20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000" spc="-15" dirty="0">
                <a:solidFill>
                  <a:srgbClr val="4F271C"/>
                </a:solidFill>
                <a:latin typeface="Corbel"/>
                <a:cs typeface="Corbel"/>
              </a:rPr>
              <a:t>раздел </a:t>
            </a:r>
            <a:r>
              <a:rPr sz="2000" spc="-10" dirty="0">
                <a:solidFill>
                  <a:srgbClr val="4F271C"/>
                </a:solidFill>
                <a:latin typeface="Corbel"/>
                <a:cs typeface="Corbel"/>
              </a:rPr>
              <a:t>образовательной</a:t>
            </a:r>
            <a:r>
              <a:rPr sz="2000" spc="-50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Corbel"/>
                <a:cs typeface="Corbel"/>
              </a:rPr>
              <a:t>программы</a:t>
            </a:r>
            <a:endParaRPr sz="2000" dirty="0">
              <a:latin typeface="Corbel"/>
              <a:cs typeface="Corbel"/>
            </a:endParaRPr>
          </a:p>
          <a:p>
            <a:pPr marL="295910" marR="762635">
              <a:lnSpc>
                <a:spcPts val="2590"/>
              </a:lnSpc>
              <a:spcBef>
                <a:spcPts val="185"/>
              </a:spcBef>
            </a:pPr>
            <a:r>
              <a:rPr sz="2000" spc="-25" dirty="0">
                <a:solidFill>
                  <a:srgbClr val="4F271C"/>
                </a:solidFill>
                <a:latin typeface="Corbel"/>
                <a:cs typeface="Corbel"/>
              </a:rPr>
              <a:t>содержит </a:t>
            </a:r>
            <a:r>
              <a:rPr sz="2000" spc="-5" dirty="0">
                <a:solidFill>
                  <a:srgbClr val="4F271C"/>
                </a:solidFill>
                <a:latin typeface="Corbel"/>
                <a:cs typeface="Corbel"/>
              </a:rPr>
              <a:t>часть формируемую участниками </a:t>
            </a:r>
            <a:r>
              <a:rPr sz="2000" spc="-470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4F271C"/>
                </a:solidFill>
                <a:latin typeface="Corbel"/>
                <a:cs typeface="Corbel"/>
              </a:rPr>
              <a:t>образовательных</a:t>
            </a:r>
            <a:r>
              <a:rPr sz="2000" spc="-45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Corbel"/>
                <a:cs typeface="Corbel"/>
              </a:rPr>
              <a:t>отношений</a:t>
            </a:r>
            <a:r>
              <a:rPr sz="2000" spc="-105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000" spc="-95" dirty="0">
                <a:solidFill>
                  <a:srgbClr val="4F271C"/>
                </a:solidFill>
                <a:latin typeface="Corbel"/>
                <a:cs typeface="Corbel"/>
              </a:rPr>
              <a:t>ДОУ.</a:t>
            </a:r>
            <a:endParaRPr sz="20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F271C"/>
                </a:solidFill>
                <a:latin typeface="Corbel"/>
                <a:cs typeface="Corbel"/>
              </a:rPr>
              <a:t>А</a:t>
            </a:r>
            <a:r>
              <a:rPr sz="2000" spc="-10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F271C"/>
                </a:solidFill>
                <a:latin typeface="Corbel"/>
                <a:cs typeface="Corbel"/>
              </a:rPr>
              <a:t>также</a:t>
            </a:r>
            <a:r>
              <a:rPr sz="2000" spc="-15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4F271C"/>
                </a:solidFill>
                <a:latin typeface="Corbel"/>
                <a:cs typeface="Corbel"/>
              </a:rPr>
              <a:t>учебно0-методическую</a:t>
            </a:r>
            <a:r>
              <a:rPr sz="2000" spc="-25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000" spc="-15" dirty="0">
                <a:solidFill>
                  <a:srgbClr val="4F271C"/>
                </a:solidFill>
                <a:latin typeface="Corbel"/>
                <a:cs typeface="Corbel"/>
              </a:rPr>
              <a:t>документацию:</a:t>
            </a:r>
            <a:endParaRPr sz="2000" dirty="0">
              <a:latin typeface="Corbel"/>
              <a:cs typeface="Corbel"/>
            </a:endParaRPr>
          </a:p>
          <a:p>
            <a:pPr marL="295910" indent="-283845">
              <a:lnSpc>
                <a:spcPct val="100000"/>
              </a:lnSpc>
              <a:spcBef>
                <a:spcPts val="310"/>
              </a:spcBef>
              <a:buClr>
                <a:srgbClr val="3891A7"/>
              </a:buClr>
              <a:buSzPct val="79166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2000" spc="-5" dirty="0">
                <a:solidFill>
                  <a:srgbClr val="4F271C"/>
                </a:solidFill>
                <a:latin typeface="Corbel"/>
                <a:cs typeface="Corbel"/>
              </a:rPr>
              <a:t>Программу</a:t>
            </a:r>
            <a:r>
              <a:rPr sz="2000" spc="-25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Corbel"/>
                <a:cs typeface="Corbel"/>
              </a:rPr>
              <a:t>воспитания;</a:t>
            </a:r>
            <a:endParaRPr sz="2000" dirty="0">
              <a:latin typeface="Corbel"/>
              <a:cs typeface="Corbel"/>
            </a:endParaRPr>
          </a:p>
          <a:p>
            <a:pPr marL="295910" indent="-283845">
              <a:lnSpc>
                <a:spcPct val="100000"/>
              </a:lnSpc>
              <a:spcBef>
                <a:spcPts val="310"/>
              </a:spcBef>
              <a:buClr>
                <a:srgbClr val="3891A7"/>
              </a:buClr>
              <a:buSzPct val="79166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2000" spc="-25" dirty="0">
                <a:solidFill>
                  <a:srgbClr val="4F271C"/>
                </a:solidFill>
                <a:latin typeface="Corbel"/>
                <a:cs typeface="Corbel"/>
              </a:rPr>
              <a:t>Режим</a:t>
            </a:r>
            <a:r>
              <a:rPr sz="2000" spc="5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F271C"/>
                </a:solidFill>
                <a:latin typeface="Corbel"/>
                <a:cs typeface="Corbel"/>
              </a:rPr>
              <a:t>и</a:t>
            </a:r>
            <a:r>
              <a:rPr sz="2000" spc="-10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000" spc="-15" dirty="0">
                <a:solidFill>
                  <a:srgbClr val="4F271C"/>
                </a:solidFill>
                <a:latin typeface="Corbel"/>
                <a:cs typeface="Corbel"/>
              </a:rPr>
              <a:t>распорядок</a:t>
            </a:r>
            <a:r>
              <a:rPr sz="2000" spc="-20" dirty="0">
                <a:solidFill>
                  <a:srgbClr val="4F271C"/>
                </a:solidFill>
                <a:latin typeface="Corbel"/>
                <a:cs typeface="Corbel"/>
              </a:rPr>
              <a:t> дошкольных</a:t>
            </a:r>
            <a:r>
              <a:rPr sz="2000" spc="-30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Corbel"/>
                <a:cs typeface="Corbel"/>
              </a:rPr>
              <a:t>групп;</a:t>
            </a:r>
            <a:endParaRPr sz="2000" dirty="0">
              <a:latin typeface="Corbel"/>
              <a:cs typeface="Corbel"/>
            </a:endParaRPr>
          </a:p>
          <a:p>
            <a:pPr marL="295910" indent="-283845">
              <a:lnSpc>
                <a:spcPct val="100000"/>
              </a:lnSpc>
              <a:spcBef>
                <a:spcPts val="315"/>
              </a:spcBef>
              <a:buClr>
                <a:srgbClr val="3891A7"/>
              </a:buClr>
              <a:buSzPct val="79166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2000" spc="-10" dirty="0">
                <a:solidFill>
                  <a:srgbClr val="4F271C"/>
                </a:solidFill>
                <a:latin typeface="Corbel"/>
                <a:cs typeface="Corbel"/>
              </a:rPr>
              <a:t>Календарный</a:t>
            </a:r>
            <a:r>
              <a:rPr sz="2000" spc="20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F271C"/>
                </a:solidFill>
                <a:latin typeface="Corbel"/>
                <a:cs typeface="Corbel"/>
              </a:rPr>
              <a:t>план</a:t>
            </a:r>
            <a:r>
              <a:rPr sz="2000" spc="-15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4F271C"/>
                </a:solidFill>
                <a:latin typeface="Corbel"/>
                <a:cs typeface="Corbel"/>
              </a:rPr>
              <a:t>воспитательной</a:t>
            </a:r>
            <a:r>
              <a:rPr sz="2000" spc="-40" dirty="0">
                <a:solidFill>
                  <a:srgbClr val="4F271C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4F271C"/>
                </a:solidFill>
                <a:latin typeface="Corbel"/>
                <a:cs typeface="Corbel"/>
              </a:rPr>
              <a:t>работы.</a:t>
            </a:r>
            <a:endParaRPr sz="2000" dirty="0">
              <a:latin typeface="Corbel"/>
              <a:cs typeface="Corbe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2444"/>
            <a:ext cx="15716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95400" y="381000"/>
            <a:ext cx="3124200" cy="609600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457200"/>
            <a:ext cx="305739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Целевой</a:t>
            </a:r>
            <a:r>
              <a:rPr sz="3200" spc="-70" dirty="0"/>
              <a:t> </a:t>
            </a:r>
            <a:r>
              <a:rPr sz="3200" spc="-20" dirty="0"/>
              <a:t>раздел</a:t>
            </a:r>
            <a:endParaRPr sz="3200" dirty="0"/>
          </a:p>
        </p:txBody>
      </p:sp>
      <p:sp>
        <p:nvSpPr>
          <p:cNvPr id="16" name="object 16"/>
          <p:cNvSpPr txBox="1"/>
          <p:nvPr/>
        </p:nvSpPr>
        <p:spPr>
          <a:xfrm>
            <a:off x="1596897" y="1384360"/>
            <a:ext cx="7205980" cy="3475952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705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25" dirty="0">
                <a:latin typeface="Corbel"/>
                <a:cs typeface="Corbel"/>
              </a:rPr>
              <a:t>Цели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и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задачи;</a:t>
            </a:r>
            <a:endParaRPr sz="2000" dirty="0">
              <a:latin typeface="Corbel"/>
              <a:cs typeface="Corbe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15" dirty="0">
                <a:latin typeface="Corbel"/>
                <a:cs typeface="Corbel"/>
              </a:rPr>
              <a:t>Принципы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формирования;</a:t>
            </a:r>
            <a:endParaRPr sz="2000" dirty="0">
              <a:latin typeface="Corbel"/>
              <a:cs typeface="Corbel"/>
            </a:endParaRPr>
          </a:p>
          <a:p>
            <a:pPr marL="295910" marR="156464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Corbel"/>
                <a:cs typeface="Corbel"/>
              </a:rPr>
              <a:t>Планируемые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spc="-30" dirty="0">
                <a:latin typeface="Corbel"/>
                <a:cs typeface="Corbel"/>
              </a:rPr>
              <a:t>результаты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освоения 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образовательной </a:t>
            </a:r>
            <a:r>
              <a:rPr sz="2000" spc="-5" dirty="0">
                <a:latin typeface="Corbel"/>
                <a:cs typeface="Corbel"/>
              </a:rPr>
              <a:t>программы </a:t>
            </a:r>
            <a:r>
              <a:rPr sz="2000" dirty="0">
                <a:latin typeface="Corbel"/>
                <a:cs typeface="Corbel"/>
              </a:rPr>
              <a:t>в </a:t>
            </a:r>
            <a:r>
              <a:rPr sz="2000" spc="-5" dirty="0">
                <a:latin typeface="Corbel"/>
                <a:cs typeface="Corbel"/>
              </a:rPr>
              <a:t>раннем, </a:t>
            </a:r>
            <a:r>
              <a:rPr sz="2000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дошкольном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возрастах,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а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также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на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этапе</a:t>
            </a:r>
            <a:endParaRPr sz="2000" dirty="0">
              <a:latin typeface="Corbel"/>
              <a:cs typeface="Corbel"/>
            </a:endParaRPr>
          </a:p>
          <a:p>
            <a:pPr marL="29591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orbel"/>
                <a:cs typeface="Corbel"/>
              </a:rPr>
              <a:t>завершения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освоения</a:t>
            </a:r>
            <a:r>
              <a:rPr sz="2000" spc="-10" dirty="0">
                <a:latin typeface="Corbel"/>
                <a:cs typeface="Corbel"/>
              </a:rPr>
              <a:t> образовательной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программы;</a:t>
            </a:r>
            <a:endParaRPr sz="2000" dirty="0">
              <a:latin typeface="Corbel"/>
              <a:cs typeface="Corbel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latin typeface="Corbel"/>
                <a:cs typeface="Corbel"/>
              </a:rPr>
              <a:t>Характеристики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особенностей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развития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25" dirty="0">
                <a:latin typeface="Corbel"/>
                <a:cs typeface="Corbel"/>
              </a:rPr>
              <a:t>детей</a:t>
            </a:r>
            <a:endParaRPr sz="2000" dirty="0">
              <a:latin typeface="Corbel"/>
              <a:cs typeface="Corbel"/>
            </a:endParaRPr>
          </a:p>
          <a:p>
            <a:pPr marL="295910">
              <a:lnSpc>
                <a:spcPct val="100000"/>
              </a:lnSpc>
            </a:pPr>
            <a:r>
              <a:rPr sz="2000" spc="-5" dirty="0">
                <a:latin typeface="Corbel"/>
                <a:cs typeface="Corbel"/>
              </a:rPr>
              <a:t>раннего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и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дошкольного</a:t>
            </a:r>
            <a:r>
              <a:rPr sz="2000" spc="-5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возрастов;</a:t>
            </a:r>
            <a:endParaRPr sz="2000" dirty="0">
              <a:latin typeface="Corbel"/>
              <a:cs typeface="Corbel"/>
            </a:endParaRPr>
          </a:p>
          <a:p>
            <a:pPr marL="295910" marR="159956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25" dirty="0">
                <a:latin typeface="Corbel"/>
                <a:cs typeface="Corbel"/>
              </a:rPr>
              <a:t>Подходы </a:t>
            </a:r>
            <a:r>
              <a:rPr sz="2000" dirty="0">
                <a:latin typeface="Corbel"/>
                <a:cs typeface="Corbel"/>
              </a:rPr>
              <a:t>к </a:t>
            </a:r>
            <a:r>
              <a:rPr sz="2000" spc="-10" dirty="0">
                <a:latin typeface="Corbel"/>
                <a:cs typeface="Corbel"/>
              </a:rPr>
              <a:t>педагогической </a:t>
            </a:r>
            <a:r>
              <a:rPr sz="2000" spc="-15" dirty="0">
                <a:latin typeface="Corbel"/>
                <a:cs typeface="Corbel"/>
              </a:rPr>
              <a:t>диагностике </a:t>
            </a:r>
            <a:r>
              <a:rPr sz="2000" spc="-47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планируемых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25" dirty="0">
                <a:latin typeface="Corbel"/>
                <a:cs typeface="Corbel"/>
              </a:rPr>
              <a:t>результатов.</a:t>
            </a:r>
            <a:endParaRPr sz="2000" dirty="0">
              <a:latin typeface="Corbel"/>
              <a:cs typeface="Corbe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9548"/>
            <a:ext cx="15716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75588" y="0"/>
            <a:ext cx="4441698" cy="1073657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228600"/>
            <a:ext cx="393255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Основны</a:t>
            </a:r>
            <a:r>
              <a:rPr sz="3200" dirty="0"/>
              <a:t>е</a:t>
            </a:r>
            <a:r>
              <a:rPr sz="3200" spc="-30" dirty="0"/>
              <a:t> </a:t>
            </a:r>
            <a:r>
              <a:rPr sz="3200" spc="-5" dirty="0"/>
              <a:t>за</a:t>
            </a:r>
            <a:r>
              <a:rPr sz="3200" spc="-50" dirty="0"/>
              <a:t>д</a:t>
            </a:r>
            <a:r>
              <a:rPr sz="3200" dirty="0"/>
              <a:t>ачи</a:t>
            </a:r>
            <a:r>
              <a:rPr sz="3200" spc="-160" dirty="0"/>
              <a:t> </a:t>
            </a:r>
            <a:r>
              <a:rPr sz="3200" spc="-5" dirty="0"/>
              <a:t>О</a:t>
            </a:r>
            <a:r>
              <a:rPr sz="3200" dirty="0"/>
              <a:t>П</a:t>
            </a:r>
            <a:r>
              <a:rPr sz="3200" spc="-20" dirty="0"/>
              <a:t> </a:t>
            </a:r>
            <a:r>
              <a:rPr sz="3200" dirty="0"/>
              <a:t>: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04289" y="1066799"/>
            <a:ext cx="7753984" cy="517064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5910" marR="758825" indent="-283845">
              <a:lnSpc>
                <a:spcPct val="80000"/>
              </a:lnSpc>
              <a:spcBef>
                <a:spcPts val="459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обеспечение</a:t>
            </a:r>
            <a:r>
              <a:rPr sz="1500" spc="-2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единых</a:t>
            </a:r>
            <a:r>
              <a:rPr sz="15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для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4F271C"/>
                </a:solidFill>
                <a:latin typeface="Times New Roman"/>
                <a:cs typeface="Times New Roman"/>
              </a:rPr>
              <a:t>РФ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содержания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 ДО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 и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планируемых</a:t>
            </a:r>
            <a:r>
              <a:rPr sz="1500" spc="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4F271C"/>
                </a:solidFill>
                <a:latin typeface="Times New Roman"/>
                <a:cs typeface="Times New Roman"/>
              </a:rPr>
              <a:t>результатов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освоения </a:t>
            </a:r>
            <a:r>
              <a:rPr sz="1500" spc="-36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1500" spc="-3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программы ДО;</a:t>
            </a:r>
            <a:endParaRPr sz="1500" dirty="0">
              <a:latin typeface="Times New Roman"/>
              <a:cs typeface="Times New Roman"/>
            </a:endParaRPr>
          </a:p>
          <a:p>
            <a:pPr marL="295910" marR="256540" indent="-283845">
              <a:lnSpc>
                <a:spcPct val="8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приобщение</a:t>
            </a:r>
            <a:r>
              <a:rPr sz="1500" spc="-2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детей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(в</a:t>
            </a:r>
            <a:r>
              <a:rPr sz="1500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соответствии</a:t>
            </a:r>
            <a:r>
              <a:rPr sz="1500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с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возрастными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 особенностями)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к</a:t>
            </a:r>
            <a:r>
              <a:rPr sz="1500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базовым</a:t>
            </a:r>
            <a:r>
              <a:rPr sz="1500" spc="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ценностям </a:t>
            </a:r>
            <a:r>
              <a:rPr sz="1500" spc="-36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российского</a:t>
            </a:r>
            <a:r>
              <a:rPr sz="1500" spc="-4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народа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 –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жизнь,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достоинство,</a:t>
            </a:r>
            <a:r>
              <a:rPr sz="1500" spc="-3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права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свободы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человека,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патриотизм,</a:t>
            </a:r>
            <a:endParaRPr sz="1500" dirty="0">
              <a:latin typeface="Times New Roman"/>
              <a:cs typeface="Times New Roman"/>
            </a:endParaRPr>
          </a:p>
          <a:p>
            <a:pPr marL="295910">
              <a:lnSpc>
                <a:spcPts val="1260"/>
              </a:lnSpc>
            </a:pP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гражданственность,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высокие</a:t>
            </a:r>
            <a:r>
              <a:rPr sz="1500" spc="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нравственные</a:t>
            </a:r>
            <a:r>
              <a:rPr sz="1500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идеалы,</a:t>
            </a:r>
            <a:r>
              <a:rPr sz="1500" spc="2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крепкая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семья,</a:t>
            </a:r>
            <a:r>
              <a:rPr sz="1500" spc="2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созидательный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4F271C"/>
                </a:solidFill>
                <a:latin typeface="Times New Roman"/>
                <a:cs typeface="Times New Roman"/>
              </a:rPr>
              <a:t>труд,</a:t>
            </a:r>
            <a:endParaRPr sz="1500" dirty="0">
              <a:latin typeface="Times New Roman"/>
              <a:cs typeface="Times New Roman"/>
            </a:endParaRPr>
          </a:p>
          <a:p>
            <a:pPr marL="295910" marR="139700">
              <a:lnSpc>
                <a:spcPct val="80000"/>
              </a:lnSpc>
              <a:spcBef>
                <a:spcPts val="180"/>
              </a:spcBef>
            </a:pP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приоритет </a:t>
            </a:r>
            <a:r>
              <a:rPr sz="1500" spc="-15" dirty="0">
                <a:solidFill>
                  <a:srgbClr val="4F271C"/>
                </a:solidFill>
                <a:latin typeface="Times New Roman"/>
                <a:cs typeface="Times New Roman"/>
              </a:rPr>
              <a:t>духовного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над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материальным, </a:t>
            </a:r>
            <a:r>
              <a:rPr sz="1500" spc="-15" dirty="0">
                <a:solidFill>
                  <a:srgbClr val="4F271C"/>
                </a:solidFill>
                <a:latin typeface="Times New Roman"/>
                <a:cs typeface="Times New Roman"/>
              </a:rPr>
              <a:t>гуманизм,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милосердие,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справедливость,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4F271C"/>
                </a:solidFill>
                <a:latin typeface="Times New Roman"/>
                <a:cs typeface="Times New Roman"/>
              </a:rPr>
              <a:t>коллективизм,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взаимопомощь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и </a:t>
            </a:r>
            <a:r>
              <a:rPr sz="1500" spc="-15" dirty="0">
                <a:solidFill>
                  <a:srgbClr val="4F271C"/>
                </a:solidFill>
                <a:latin typeface="Times New Roman"/>
                <a:cs typeface="Times New Roman"/>
              </a:rPr>
              <a:t>взаимоуважение,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историческая память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и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преемственность </a:t>
            </a:r>
            <a:r>
              <a:rPr sz="1500" spc="-36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4F271C"/>
                </a:solidFill>
                <a:latin typeface="Times New Roman"/>
                <a:cs typeface="Times New Roman"/>
              </a:rPr>
              <a:t>поколений,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единство народов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России;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создание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условий для формирования ценностного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отношения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к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окружающему </a:t>
            </a:r>
            <a:r>
              <a:rPr sz="1500" spc="-35" dirty="0">
                <a:solidFill>
                  <a:srgbClr val="4F271C"/>
                </a:solidFill>
                <a:latin typeface="Times New Roman"/>
                <a:cs typeface="Times New Roman"/>
              </a:rPr>
              <a:t>миру,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становления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опыта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действий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и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поступков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на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основе </a:t>
            </a:r>
            <a:r>
              <a:rPr sz="15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осмысления ценностей;</a:t>
            </a:r>
            <a:endParaRPr sz="1500" dirty="0">
              <a:latin typeface="Times New Roman"/>
              <a:cs typeface="Times New Roman"/>
            </a:endParaRPr>
          </a:p>
          <a:p>
            <a:pPr marL="342900" indent="-330835">
              <a:lnSpc>
                <a:spcPts val="1620"/>
              </a:lnSpc>
              <a:spcBef>
                <a:spcPts val="24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342900" algn="l"/>
                <a:tab pos="343535" algn="l"/>
              </a:tabLst>
            </a:pPr>
            <a:r>
              <a:rPr sz="1500" spc="5" dirty="0">
                <a:solidFill>
                  <a:srgbClr val="4F271C"/>
                </a:solidFill>
                <a:latin typeface="Times New Roman"/>
                <a:cs typeface="Times New Roman"/>
              </a:rPr>
              <a:t>построение</a:t>
            </a:r>
            <a:r>
              <a:rPr sz="1500" spc="-4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(структурирование)</a:t>
            </a:r>
            <a:r>
              <a:rPr sz="1500" spc="-3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содержания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работы</a:t>
            </a:r>
            <a:r>
              <a:rPr sz="1500" spc="-2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на</a:t>
            </a:r>
            <a:r>
              <a:rPr sz="15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основе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учета</a:t>
            </a:r>
            <a:endParaRPr sz="1500" dirty="0">
              <a:latin typeface="Times New Roman"/>
              <a:cs typeface="Times New Roman"/>
            </a:endParaRPr>
          </a:p>
          <a:p>
            <a:pPr marL="295910">
              <a:lnSpc>
                <a:spcPts val="1620"/>
              </a:lnSpc>
            </a:pP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возрастных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и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индивидуальных</a:t>
            </a:r>
            <a:r>
              <a:rPr sz="15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особенностей</a:t>
            </a:r>
            <a:r>
              <a:rPr sz="1500" spc="-4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развития;</a:t>
            </a:r>
            <a:endParaRPr sz="1500" dirty="0">
              <a:latin typeface="Times New Roman"/>
              <a:cs typeface="Times New Roman"/>
            </a:endParaRPr>
          </a:p>
          <a:p>
            <a:pPr marL="295910" marR="5080" indent="-283845">
              <a:lnSpc>
                <a:spcPts val="1440"/>
              </a:lnSpc>
              <a:spcBef>
                <a:spcPts val="59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создание</a:t>
            </a:r>
            <a:r>
              <a:rPr sz="1500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условий</a:t>
            </a:r>
            <a:r>
              <a:rPr sz="1500" spc="2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для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равного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доступа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 к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образованию</a:t>
            </a:r>
            <a:r>
              <a:rPr sz="15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для</a:t>
            </a:r>
            <a:r>
              <a:rPr sz="15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всех</a:t>
            </a:r>
            <a:r>
              <a:rPr sz="1500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детей </a:t>
            </a:r>
            <a:r>
              <a:rPr sz="1500" spc="-15" dirty="0">
                <a:solidFill>
                  <a:srgbClr val="4F271C"/>
                </a:solidFill>
                <a:latin typeface="Times New Roman"/>
                <a:cs typeface="Times New Roman"/>
              </a:rPr>
              <a:t>дошкольного</a:t>
            </a:r>
            <a:r>
              <a:rPr sz="1500" spc="-2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возраста </a:t>
            </a:r>
            <a:r>
              <a:rPr sz="1500" spc="-36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с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 учетом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разнообразия</a:t>
            </a:r>
            <a:r>
              <a:rPr sz="1500" spc="-4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5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потребностей</a:t>
            </a:r>
            <a:r>
              <a:rPr sz="1500" spc="-3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и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индивидуальных</a:t>
            </a:r>
            <a:r>
              <a:rPr sz="1500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возможностей;</a:t>
            </a:r>
            <a:endParaRPr sz="1500" dirty="0">
              <a:latin typeface="Times New Roman"/>
              <a:cs typeface="Times New Roman"/>
            </a:endParaRPr>
          </a:p>
          <a:p>
            <a:pPr marL="295910" marR="870585" indent="-283845">
              <a:lnSpc>
                <a:spcPct val="80000"/>
              </a:lnSpc>
              <a:spcBef>
                <a:spcPts val="61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охрана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и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укрепление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физического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и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психического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здоровья детей,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в </a:t>
            </a:r>
            <a:r>
              <a:rPr sz="1500" spc="-15" dirty="0">
                <a:solidFill>
                  <a:srgbClr val="4F271C"/>
                </a:solidFill>
                <a:latin typeface="Times New Roman"/>
                <a:cs typeface="Times New Roman"/>
              </a:rPr>
              <a:t>том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числе их </a:t>
            </a:r>
            <a:r>
              <a:rPr sz="1500" spc="-36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эмоционального</a:t>
            </a:r>
            <a:r>
              <a:rPr sz="1500" spc="-3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благополучия;</a:t>
            </a:r>
            <a:endParaRPr sz="1500" dirty="0">
              <a:latin typeface="Times New Roman"/>
              <a:cs typeface="Times New Roman"/>
            </a:endParaRPr>
          </a:p>
          <a:p>
            <a:pPr marL="295910" marR="257810" indent="-283845">
              <a:lnSpc>
                <a:spcPts val="1440"/>
              </a:lnSpc>
              <a:spcBef>
                <a:spcPts val="59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обеспечение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развития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физических, личностных,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нравственных </a:t>
            </a:r>
            <a:r>
              <a:rPr sz="1500" spc="-15" dirty="0">
                <a:solidFill>
                  <a:srgbClr val="4F271C"/>
                </a:solidFill>
                <a:latin typeface="Times New Roman"/>
                <a:cs typeface="Times New Roman"/>
              </a:rPr>
              <a:t>качеств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и </a:t>
            </a:r>
            <a:r>
              <a:rPr sz="1500" spc="5" dirty="0">
                <a:solidFill>
                  <a:srgbClr val="4F271C"/>
                </a:solidFill>
                <a:latin typeface="Times New Roman"/>
                <a:cs typeface="Times New Roman"/>
              </a:rPr>
              <a:t>основ </a:t>
            </a:r>
            <a:r>
              <a:rPr sz="1500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патриотизма,</a:t>
            </a:r>
            <a:r>
              <a:rPr sz="1500" spc="-2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интеллектуальных</a:t>
            </a:r>
            <a:r>
              <a:rPr sz="1500" spc="2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r>
              <a:rPr sz="15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4F271C"/>
                </a:solidFill>
                <a:latin typeface="Times New Roman"/>
                <a:cs typeface="Times New Roman"/>
              </a:rPr>
              <a:t>художественно-творческих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 способностей</a:t>
            </a:r>
            <a:r>
              <a:rPr sz="1500" spc="-3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ребенка,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4F271C"/>
                </a:solidFill>
                <a:latin typeface="Times New Roman"/>
                <a:cs typeface="Times New Roman"/>
              </a:rPr>
              <a:t>его </a:t>
            </a:r>
            <a:r>
              <a:rPr sz="1500" spc="-36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инициативности,</a:t>
            </a:r>
            <a:r>
              <a:rPr sz="1500" spc="-4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самостоятельности</a:t>
            </a:r>
            <a:r>
              <a:rPr sz="1500" spc="-3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 ответственности;</a:t>
            </a:r>
            <a:endParaRPr sz="1500" dirty="0">
              <a:latin typeface="Times New Roman"/>
              <a:cs typeface="Times New Roman"/>
            </a:endParaRPr>
          </a:p>
          <a:p>
            <a:pPr marL="295910" marR="295275" indent="-283845">
              <a:lnSpc>
                <a:spcPts val="144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обеспечение </a:t>
            </a:r>
            <a:r>
              <a:rPr sz="1500" spc="-15" dirty="0">
                <a:solidFill>
                  <a:srgbClr val="4F271C"/>
                </a:solidFill>
                <a:latin typeface="Times New Roman"/>
                <a:cs typeface="Times New Roman"/>
              </a:rPr>
              <a:t>психолого-педагогической</a:t>
            </a:r>
            <a:r>
              <a:rPr sz="1500" spc="-3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поддержки</a:t>
            </a:r>
            <a:r>
              <a:rPr sz="1500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семьи</a:t>
            </a:r>
            <a:r>
              <a:rPr sz="1500" spc="2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 повышение</a:t>
            </a:r>
            <a:r>
              <a:rPr sz="15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компетентности </a:t>
            </a:r>
            <a:r>
              <a:rPr sz="1500" spc="-36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родителей </a:t>
            </a:r>
            <a:r>
              <a:rPr sz="1500" spc="-15" dirty="0">
                <a:solidFill>
                  <a:srgbClr val="4F271C"/>
                </a:solidFill>
                <a:latin typeface="Times New Roman"/>
                <a:cs typeface="Times New Roman"/>
              </a:rPr>
              <a:t>(законных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представителей)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в вопросах воспитания, </a:t>
            </a:r>
            <a:r>
              <a:rPr sz="1500" spc="-15" dirty="0">
                <a:solidFill>
                  <a:srgbClr val="4F271C"/>
                </a:solidFill>
                <a:latin typeface="Times New Roman"/>
                <a:cs typeface="Times New Roman"/>
              </a:rPr>
              <a:t>обучения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и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развития,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охраны</a:t>
            </a:r>
            <a:r>
              <a:rPr sz="1500" spc="-2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 укрепления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здоровья</a:t>
            </a:r>
            <a:r>
              <a:rPr sz="1500" spc="-2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детей,</a:t>
            </a:r>
            <a:r>
              <a:rPr sz="1500" spc="-2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обеспечения</a:t>
            </a:r>
            <a:r>
              <a:rPr sz="1500" spc="-2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их</a:t>
            </a:r>
            <a:r>
              <a:rPr sz="15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безопасности;</a:t>
            </a:r>
            <a:endParaRPr sz="1500" dirty="0">
              <a:latin typeface="Times New Roman"/>
              <a:cs typeface="Times New Roman"/>
            </a:endParaRPr>
          </a:p>
          <a:p>
            <a:pPr marL="295910" marR="100330" indent="-283845">
              <a:lnSpc>
                <a:spcPct val="80100"/>
              </a:lnSpc>
              <a:spcBef>
                <a:spcPts val="61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достижение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детьми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на этапе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завершения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ДО уровня развития, </a:t>
            </a:r>
            <a:r>
              <a:rPr sz="1500" spc="-20" dirty="0">
                <a:solidFill>
                  <a:srgbClr val="4F271C"/>
                </a:solidFill>
                <a:latin typeface="Times New Roman"/>
                <a:cs typeface="Times New Roman"/>
              </a:rPr>
              <a:t>необходимого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и </a:t>
            </a:r>
            <a:r>
              <a:rPr sz="15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достаточного</a:t>
            </a:r>
            <a:r>
              <a:rPr sz="1500" spc="-3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для</a:t>
            </a:r>
            <a:r>
              <a:rPr sz="15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успешного 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освоения</a:t>
            </a:r>
            <a:r>
              <a:rPr sz="1500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ими</a:t>
            </a:r>
            <a:r>
              <a:rPr sz="15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образовательных</a:t>
            </a:r>
            <a:r>
              <a:rPr sz="1500" spc="-5" dirty="0">
                <a:solidFill>
                  <a:srgbClr val="4F271C"/>
                </a:solidFill>
                <a:latin typeface="Times New Roman"/>
                <a:cs typeface="Times New Roman"/>
              </a:rPr>
              <a:t> программ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4F271C"/>
                </a:solidFill>
                <a:latin typeface="Times New Roman"/>
                <a:cs typeface="Times New Roman"/>
              </a:rPr>
              <a:t>начального</a:t>
            </a:r>
            <a:r>
              <a:rPr sz="15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общего </a:t>
            </a:r>
            <a:r>
              <a:rPr sz="1500" spc="-36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F271C"/>
                </a:solidFill>
                <a:latin typeface="Times New Roman"/>
                <a:cs typeface="Times New Roman"/>
              </a:rPr>
              <a:t>образования.</a:t>
            </a:r>
            <a:endParaRPr sz="1500" dirty="0">
              <a:latin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63" y="5879304"/>
            <a:ext cx="1143000" cy="95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176527" y="41148"/>
            <a:ext cx="7768590" cy="1884680"/>
            <a:chOff x="1176527" y="41148"/>
            <a:chExt cx="7768590" cy="188468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6527" y="41148"/>
              <a:ext cx="7768590" cy="90906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6527" y="528828"/>
              <a:ext cx="6046470" cy="9090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6527" y="1016508"/>
              <a:ext cx="2634234" cy="909065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436369" y="135458"/>
            <a:ext cx="717169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За</a:t>
            </a:r>
            <a:r>
              <a:rPr sz="3200" spc="-50" dirty="0"/>
              <a:t>д</a:t>
            </a:r>
            <a:r>
              <a:rPr sz="3200" dirty="0"/>
              <a:t>ачи</a:t>
            </a:r>
            <a:r>
              <a:rPr sz="3200" spc="-160" dirty="0"/>
              <a:t> </a:t>
            </a:r>
            <a:r>
              <a:rPr sz="3200" spc="-5" dirty="0"/>
              <a:t>О</a:t>
            </a:r>
            <a:r>
              <a:rPr sz="3200" dirty="0"/>
              <a:t>П</a:t>
            </a:r>
            <a:r>
              <a:rPr sz="3200" spc="-20" dirty="0"/>
              <a:t> </a:t>
            </a:r>
            <a:r>
              <a:rPr sz="3200" dirty="0"/>
              <a:t>в ра</a:t>
            </a:r>
            <a:r>
              <a:rPr sz="3200" spc="-15" dirty="0"/>
              <a:t>м</a:t>
            </a:r>
            <a:r>
              <a:rPr sz="3200" spc="-5" dirty="0"/>
              <a:t>ка</a:t>
            </a:r>
            <a:r>
              <a:rPr sz="3200" dirty="0"/>
              <a:t>х</a:t>
            </a:r>
            <a:r>
              <a:rPr sz="3200" spc="-10" dirty="0"/>
              <a:t> </a:t>
            </a:r>
            <a:r>
              <a:rPr sz="3200" spc="-5" dirty="0"/>
              <a:t>фор</a:t>
            </a:r>
            <a:r>
              <a:rPr sz="3200" spc="-15" dirty="0"/>
              <a:t>м</a:t>
            </a:r>
            <a:r>
              <a:rPr sz="3200" spc="-5" dirty="0"/>
              <a:t>ируе</a:t>
            </a:r>
            <a:r>
              <a:rPr sz="3200" spc="-15" dirty="0"/>
              <a:t>м</a:t>
            </a:r>
            <a:r>
              <a:rPr sz="3200" spc="-5" dirty="0"/>
              <a:t>о</a:t>
            </a:r>
            <a:r>
              <a:rPr sz="3200" dirty="0"/>
              <a:t>й</a:t>
            </a:r>
            <a:r>
              <a:rPr sz="3200" spc="-5" dirty="0"/>
              <a:t> </a:t>
            </a:r>
            <a:r>
              <a:rPr sz="3200" dirty="0"/>
              <a:t>части  участниками </a:t>
            </a:r>
            <a:r>
              <a:rPr sz="3200" spc="-15" dirty="0"/>
              <a:t>образовательных </a:t>
            </a:r>
            <a:r>
              <a:rPr sz="3200" spc="-10" dirty="0"/>
              <a:t> </a:t>
            </a:r>
            <a:r>
              <a:rPr sz="3200" spc="-5" dirty="0"/>
              <a:t>отношений:</a:t>
            </a:r>
            <a:endParaRPr sz="3200"/>
          </a:p>
        </p:txBody>
      </p:sp>
      <p:sp>
        <p:nvSpPr>
          <p:cNvPr id="19" name="object 19"/>
          <p:cNvSpPr txBox="1"/>
          <p:nvPr/>
        </p:nvSpPr>
        <p:spPr>
          <a:xfrm>
            <a:off x="1518666" y="2057400"/>
            <a:ext cx="7094220" cy="2874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329565" indent="-283845">
              <a:lnSpc>
                <a:spcPct val="100000"/>
              </a:lnSpc>
              <a:spcBef>
                <a:spcPts val="95"/>
              </a:spcBef>
              <a:buClr>
                <a:srgbClr val="3891A7"/>
              </a:buClr>
              <a:buSzPct val="78947"/>
              <a:buFont typeface="Wingdings 2"/>
              <a:buChar char=""/>
              <a:tabLst>
                <a:tab pos="356870" algn="l"/>
                <a:tab pos="357505" algn="l"/>
              </a:tabLst>
            </a:pPr>
            <a:r>
              <a:rPr dirty="0"/>
              <a:t>	</a:t>
            </a:r>
            <a:r>
              <a:rPr sz="19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приобщение</a:t>
            </a:r>
            <a:r>
              <a:rPr sz="1900" spc="-3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F271C"/>
                </a:solidFill>
                <a:latin typeface="Times New Roman"/>
                <a:cs typeface="Times New Roman"/>
              </a:rPr>
              <a:t>детей</a:t>
            </a:r>
            <a:r>
              <a:rPr sz="1900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F271C"/>
                </a:solidFill>
                <a:latin typeface="Times New Roman"/>
                <a:cs typeface="Times New Roman"/>
              </a:rPr>
              <a:t>дошкольного</a:t>
            </a:r>
            <a:r>
              <a:rPr sz="19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F271C"/>
                </a:solidFill>
                <a:latin typeface="Times New Roman"/>
                <a:cs typeface="Times New Roman"/>
              </a:rPr>
              <a:t>возраста к</a:t>
            </a:r>
            <a:r>
              <a:rPr sz="1900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4F271C"/>
                </a:solidFill>
                <a:latin typeface="Times New Roman"/>
                <a:cs typeface="Times New Roman"/>
              </a:rPr>
              <a:t>природе,</a:t>
            </a:r>
            <a:r>
              <a:rPr sz="1900" spc="-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25" dirty="0">
                <a:solidFill>
                  <a:srgbClr val="4F271C"/>
                </a:solidFill>
                <a:latin typeface="Times New Roman"/>
                <a:cs typeface="Times New Roman"/>
              </a:rPr>
              <a:t>культуре, </a:t>
            </a:r>
            <a:r>
              <a:rPr sz="1900" spc="-459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10" dirty="0" err="1">
                <a:solidFill>
                  <a:srgbClr val="4F271C"/>
                </a:solidFill>
                <a:latin typeface="Times New Roman"/>
                <a:cs typeface="Times New Roman"/>
              </a:rPr>
              <a:t>истории</a:t>
            </a:r>
            <a:r>
              <a:rPr sz="1900" spc="-3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lang="ru-RU" sz="1900" spc="-20" dirty="0" smtClean="0">
                <a:solidFill>
                  <a:srgbClr val="4F271C"/>
                </a:solidFill>
                <a:latin typeface="Times New Roman"/>
                <a:cs typeface="Times New Roman"/>
              </a:rPr>
              <a:t>РСО-Алании</a:t>
            </a:r>
            <a:r>
              <a:rPr sz="1900" spc="-5" dirty="0" smtClean="0">
                <a:solidFill>
                  <a:srgbClr val="4F271C"/>
                </a:solidFill>
                <a:latin typeface="Times New Roman"/>
                <a:cs typeface="Times New Roman"/>
              </a:rPr>
              <a:t>;</a:t>
            </a:r>
            <a:endParaRPr sz="1900" dirty="0">
              <a:latin typeface="Times New Roman"/>
              <a:cs typeface="Times New Roman"/>
            </a:endParaRPr>
          </a:p>
          <a:p>
            <a:pPr marL="295910" marR="20764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8947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1900" spc="-5" dirty="0">
                <a:solidFill>
                  <a:srgbClr val="4F271C"/>
                </a:solidFill>
                <a:latin typeface="Times New Roman"/>
                <a:cs typeface="Times New Roman"/>
              </a:rPr>
              <a:t>организация </a:t>
            </a:r>
            <a:r>
              <a:rPr sz="1900" spc="-10" dirty="0">
                <a:solidFill>
                  <a:srgbClr val="4F271C"/>
                </a:solidFill>
                <a:latin typeface="Times New Roman"/>
                <a:cs typeface="Times New Roman"/>
              </a:rPr>
              <a:t>взаимодействия </a:t>
            </a:r>
            <a:r>
              <a:rPr sz="1900" spc="-5" dirty="0">
                <a:solidFill>
                  <a:srgbClr val="4F271C"/>
                </a:solidFill>
                <a:latin typeface="Times New Roman"/>
                <a:cs typeface="Times New Roman"/>
              </a:rPr>
              <a:t>с социальными </a:t>
            </a:r>
            <a:r>
              <a:rPr sz="1900" spc="-10" dirty="0" err="1">
                <a:solidFill>
                  <a:srgbClr val="4F271C"/>
                </a:solidFill>
                <a:latin typeface="Times New Roman"/>
                <a:cs typeface="Times New Roman"/>
              </a:rPr>
              <a:t>партнерами</a:t>
            </a:r>
            <a:r>
              <a:rPr sz="1900" spc="-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lang="ru-RU" sz="1900" spc="-25" dirty="0" smtClean="0">
                <a:solidFill>
                  <a:srgbClr val="4F271C"/>
                </a:solidFill>
                <a:latin typeface="Times New Roman"/>
                <a:cs typeface="Times New Roman"/>
              </a:rPr>
              <a:t>ст. Архонская </a:t>
            </a:r>
            <a:r>
              <a:rPr sz="1900" spc="-10" dirty="0" err="1" smtClean="0">
                <a:solidFill>
                  <a:srgbClr val="4F271C"/>
                </a:solidFill>
                <a:latin typeface="Times New Roman"/>
                <a:cs typeface="Times New Roman"/>
              </a:rPr>
              <a:t>для</a:t>
            </a:r>
            <a:r>
              <a:rPr sz="1900" spc="-10" dirty="0" smtClean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F271C"/>
                </a:solidFill>
                <a:latin typeface="Times New Roman"/>
                <a:cs typeface="Times New Roman"/>
              </a:rPr>
              <a:t>расширения </a:t>
            </a:r>
            <a:r>
              <a:rPr sz="1900" spc="-10" dirty="0">
                <a:solidFill>
                  <a:srgbClr val="4F271C"/>
                </a:solidFill>
                <a:latin typeface="Times New Roman"/>
                <a:cs typeface="Times New Roman"/>
              </a:rPr>
              <a:t>кругозора, </a:t>
            </a:r>
            <a:r>
              <a:rPr sz="1900" spc="-5" dirty="0">
                <a:solidFill>
                  <a:srgbClr val="4F271C"/>
                </a:solidFill>
                <a:latin typeface="Times New Roman"/>
                <a:cs typeface="Times New Roman"/>
              </a:rPr>
              <a:t>развития </a:t>
            </a:r>
            <a:r>
              <a:rPr sz="1900" spc="-20" dirty="0">
                <a:solidFill>
                  <a:srgbClr val="4F271C"/>
                </a:solidFill>
                <a:latin typeface="Times New Roman"/>
                <a:cs typeface="Times New Roman"/>
              </a:rPr>
              <a:t>творческого </a:t>
            </a:r>
            <a:r>
              <a:rPr sz="1900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F271C"/>
                </a:solidFill>
                <a:latin typeface="Times New Roman"/>
                <a:cs typeface="Times New Roman"/>
              </a:rPr>
              <a:t>мышления</a:t>
            </a:r>
            <a:r>
              <a:rPr sz="1900" spc="-20" dirty="0">
                <a:solidFill>
                  <a:srgbClr val="4F271C"/>
                </a:solidFill>
                <a:latin typeface="Times New Roman"/>
                <a:cs typeface="Times New Roman"/>
              </a:rPr>
              <a:t> дошкольников.</a:t>
            </a:r>
            <a:endParaRPr sz="1900" dirty="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8947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1900" spc="-5" dirty="0">
                <a:solidFill>
                  <a:srgbClr val="4F271C"/>
                </a:solidFill>
                <a:latin typeface="Times New Roman"/>
                <a:cs typeface="Times New Roman"/>
              </a:rPr>
              <a:t>оптимизация</a:t>
            </a:r>
            <a:r>
              <a:rPr sz="1900" spc="-2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15" dirty="0">
                <a:solidFill>
                  <a:srgbClr val="4F271C"/>
                </a:solidFill>
                <a:latin typeface="Times New Roman"/>
                <a:cs typeface="Times New Roman"/>
              </a:rPr>
              <a:t>физического</a:t>
            </a:r>
            <a:r>
              <a:rPr sz="1900" spc="-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F271C"/>
                </a:solidFill>
                <a:latin typeface="Times New Roman"/>
                <a:cs typeface="Times New Roman"/>
              </a:rPr>
              <a:t>развития</a:t>
            </a:r>
            <a:r>
              <a:rPr sz="1900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F271C"/>
                </a:solidFill>
                <a:latin typeface="Times New Roman"/>
                <a:cs typeface="Times New Roman"/>
              </a:rPr>
              <a:t>детей</a:t>
            </a:r>
            <a:r>
              <a:rPr sz="1900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F271C"/>
                </a:solidFill>
                <a:latin typeface="Times New Roman"/>
                <a:cs typeface="Times New Roman"/>
              </a:rPr>
              <a:t>дошкольного</a:t>
            </a:r>
            <a:r>
              <a:rPr sz="1900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F271C"/>
                </a:solidFill>
                <a:latin typeface="Times New Roman"/>
                <a:cs typeface="Times New Roman"/>
              </a:rPr>
              <a:t>возраста</a:t>
            </a:r>
            <a:r>
              <a:rPr sz="19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F271C"/>
                </a:solidFill>
                <a:latin typeface="Times New Roman"/>
                <a:cs typeface="Times New Roman"/>
              </a:rPr>
              <a:t>с </a:t>
            </a:r>
            <a:r>
              <a:rPr sz="1900" spc="-459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применением</a:t>
            </a:r>
            <a:r>
              <a:rPr sz="1900" spc="-3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F271C"/>
                </a:solidFill>
                <a:latin typeface="Times New Roman"/>
                <a:cs typeface="Times New Roman"/>
              </a:rPr>
              <a:t>здоровьесберегающих</a:t>
            </a:r>
            <a:r>
              <a:rPr sz="19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F271C"/>
                </a:solidFill>
                <a:latin typeface="Times New Roman"/>
                <a:cs typeface="Times New Roman"/>
              </a:rPr>
              <a:t>технологий;</a:t>
            </a:r>
            <a:endParaRPr sz="19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8947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1900" spc="-5" dirty="0">
                <a:solidFill>
                  <a:srgbClr val="4F271C"/>
                </a:solidFill>
                <a:latin typeface="Times New Roman"/>
                <a:cs typeface="Times New Roman"/>
              </a:rPr>
              <a:t>обогащение</a:t>
            </a:r>
            <a:r>
              <a:rPr sz="1900" spc="-2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F271C"/>
                </a:solidFill>
                <a:latin typeface="Times New Roman"/>
                <a:cs typeface="Times New Roman"/>
              </a:rPr>
              <a:t>познавательной</a:t>
            </a:r>
            <a:r>
              <a:rPr sz="1900" spc="-3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F271C"/>
                </a:solidFill>
                <a:latin typeface="Times New Roman"/>
                <a:cs typeface="Times New Roman"/>
              </a:rPr>
              <a:t>сферы</a:t>
            </a:r>
            <a:r>
              <a:rPr sz="1900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4F271C"/>
                </a:solidFill>
                <a:latin typeface="Times New Roman"/>
                <a:cs typeface="Times New Roman"/>
              </a:rPr>
              <a:t>дошкольников</a:t>
            </a:r>
            <a:r>
              <a:rPr sz="1900" spc="-5" dirty="0">
                <a:solidFill>
                  <a:srgbClr val="4F271C"/>
                </a:solidFill>
                <a:latin typeface="Times New Roman"/>
                <a:cs typeface="Times New Roman"/>
              </a:rPr>
              <a:t> с</a:t>
            </a:r>
            <a:r>
              <a:rPr sz="1900" spc="-10" dirty="0">
                <a:solidFill>
                  <a:srgbClr val="4F271C"/>
                </a:solidFill>
                <a:latin typeface="Times New Roman"/>
                <a:cs typeface="Times New Roman"/>
              </a:rPr>
              <a:t> помощью</a:t>
            </a:r>
            <a:endParaRPr sz="1900" dirty="0">
              <a:latin typeface="Times New Roman"/>
              <a:cs typeface="Times New Roman"/>
            </a:endParaRPr>
          </a:p>
          <a:p>
            <a:pPr marL="295910">
              <a:lnSpc>
                <a:spcPct val="100000"/>
              </a:lnSpc>
              <a:spcBef>
                <a:spcPts val="5"/>
              </a:spcBef>
            </a:pPr>
            <a:r>
              <a:rPr sz="1900" spc="-10" dirty="0">
                <a:solidFill>
                  <a:srgbClr val="4F271C"/>
                </a:solidFill>
                <a:latin typeface="Times New Roman"/>
                <a:cs typeface="Times New Roman"/>
              </a:rPr>
              <a:t>погружения</a:t>
            </a:r>
            <a:r>
              <a:rPr sz="1900" spc="-4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F271C"/>
                </a:solidFill>
                <a:latin typeface="Times New Roman"/>
                <a:cs typeface="Times New Roman"/>
              </a:rPr>
              <a:t>детей</a:t>
            </a:r>
            <a:r>
              <a:rPr sz="1900" spc="-3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4F271C"/>
                </a:solidFill>
                <a:latin typeface="Times New Roman"/>
                <a:cs typeface="Times New Roman"/>
              </a:rPr>
              <a:t>в</a:t>
            </a:r>
            <a:r>
              <a:rPr sz="1900" spc="-10" dirty="0">
                <a:solidFill>
                  <a:srgbClr val="4F271C"/>
                </a:solidFill>
                <a:latin typeface="Times New Roman"/>
                <a:cs typeface="Times New Roman"/>
              </a:rPr>
              <a:t> цифровую</a:t>
            </a:r>
            <a:r>
              <a:rPr sz="1900" spc="-3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1900" spc="-40" dirty="0">
                <a:solidFill>
                  <a:srgbClr val="4F271C"/>
                </a:solidFill>
                <a:latin typeface="Times New Roman"/>
                <a:cs typeface="Times New Roman"/>
              </a:rPr>
              <a:t>среду.</a:t>
            </a:r>
            <a:endParaRPr sz="1900" dirty="0">
              <a:latin typeface="Times New Roman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492" y="5257800"/>
            <a:ext cx="15716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46632" y="1"/>
            <a:ext cx="4889754" cy="1104136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07616" y="228601"/>
            <a:ext cx="474078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5" dirty="0"/>
              <a:t>Содержательный</a:t>
            </a:r>
            <a:r>
              <a:rPr sz="3200" spc="-85" dirty="0"/>
              <a:t> </a:t>
            </a:r>
            <a:r>
              <a:rPr sz="3200" spc="-20" dirty="0"/>
              <a:t>раздел</a:t>
            </a:r>
            <a:endParaRPr sz="3200" dirty="0"/>
          </a:p>
        </p:txBody>
      </p:sp>
      <p:sp>
        <p:nvSpPr>
          <p:cNvPr id="16" name="object 16"/>
          <p:cNvSpPr txBox="1"/>
          <p:nvPr/>
        </p:nvSpPr>
        <p:spPr>
          <a:xfrm>
            <a:off x="1246632" y="972947"/>
            <a:ext cx="7385684" cy="43223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marR="323850" indent="-283845">
              <a:lnSpc>
                <a:spcPct val="100000"/>
              </a:lnSpc>
              <a:spcBef>
                <a:spcPts val="1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15" dirty="0">
                <a:solidFill>
                  <a:srgbClr val="4F271C"/>
                </a:solidFill>
                <a:latin typeface="Times New Roman"/>
                <a:cs typeface="Times New Roman"/>
              </a:rPr>
              <a:t>Задачи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содержание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образования</a:t>
            </a:r>
            <a:r>
              <a:rPr sz="2000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(обучения</a:t>
            </a:r>
            <a:r>
              <a:rPr sz="2000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 воспитания)</a:t>
            </a:r>
            <a:r>
              <a:rPr sz="2000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по </a:t>
            </a:r>
            <a:r>
              <a:rPr sz="2000" spc="-484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образовательным областям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( 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социально-коммуникативное,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 познавательное,</a:t>
            </a:r>
            <a:r>
              <a:rPr sz="2000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речевое,</a:t>
            </a:r>
            <a:r>
              <a:rPr sz="2000" spc="-4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художественно-эстетическое</a:t>
            </a:r>
            <a:r>
              <a:rPr sz="2000" spc="-5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endParaRPr sz="2000" dirty="0">
              <a:latin typeface="Times New Roman"/>
              <a:cs typeface="Times New Roman"/>
            </a:endParaRPr>
          </a:p>
          <a:p>
            <a:pPr marL="295910">
              <a:lnSpc>
                <a:spcPct val="100000"/>
              </a:lnSpc>
            </a:pP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физическое</a:t>
            </a:r>
            <a:r>
              <a:rPr sz="2000" spc="-2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развитие);</a:t>
            </a:r>
            <a:endParaRPr sz="2000" dirty="0">
              <a:latin typeface="Times New Roman"/>
              <a:cs typeface="Times New Roman"/>
            </a:endParaRPr>
          </a:p>
          <a:p>
            <a:pPr marL="295910" marR="823594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Описание 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вариативных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форм, 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способов, 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методов,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средств </a:t>
            </a:r>
            <a:r>
              <a:rPr sz="2000" spc="-484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реализации</a:t>
            </a:r>
            <a:r>
              <a:rPr sz="2000" spc="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программы;</a:t>
            </a:r>
            <a:endParaRPr sz="20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Особенности</a:t>
            </a:r>
            <a:r>
              <a:rPr sz="2000" spc="484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образовательной</a:t>
            </a:r>
            <a:r>
              <a:rPr sz="2000" spc="-2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деятельности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разных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видов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endParaRPr sz="2000" dirty="0">
              <a:latin typeface="Times New Roman"/>
              <a:cs typeface="Times New Roman"/>
            </a:endParaRPr>
          </a:p>
          <a:p>
            <a:pPr marL="295910">
              <a:lnSpc>
                <a:spcPct val="100000"/>
              </a:lnSpc>
            </a:pPr>
            <a:r>
              <a:rPr sz="2000" spc="-25" dirty="0">
                <a:solidFill>
                  <a:srgbClr val="4F271C"/>
                </a:solidFill>
                <a:latin typeface="Times New Roman"/>
                <a:cs typeface="Times New Roman"/>
              </a:rPr>
              <a:t>культурных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практик</a:t>
            </a:r>
            <a:r>
              <a:rPr sz="2000" spc="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r>
              <a:rPr sz="2000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способов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 поддержки детской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инициативы;</a:t>
            </a:r>
            <a:endParaRPr sz="2000" dirty="0">
              <a:latin typeface="Times New Roman"/>
              <a:cs typeface="Times New Roman"/>
            </a:endParaRPr>
          </a:p>
          <a:p>
            <a:pPr marL="295910" marR="983615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Взаимодействие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4F271C"/>
                </a:solidFill>
                <a:latin typeface="Times New Roman"/>
                <a:cs typeface="Times New Roman"/>
              </a:rPr>
              <a:t>педагогического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4F271C"/>
                </a:solidFill>
                <a:latin typeface="Times New Roman"/>
                <a:cs typeface="Times New Roman"/>
              </a:rPr>
              <a:t>коллектива</a:t>
            </a:r>
            <a:r>
              <a:rPr sz="2000" spc="2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с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семьями </a:t>
            </a:r>
            <a:r>
              <a:rPr sz="2000" spc="-484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обучающихся;</a:t>
            </a:r>
            <a:endParaRPr sz="2000" dirty="0">
              <a:latin typeface="Times New Roman"/>
              <a:cs typeface="Times New Roman"/>
            </a:endParaRPr>
          </a:p>
          <a:p>
            <a:pPr marL="295910" marR="539115" indent="-283845">
              <a:lnSpc>
                <a:spcPct val="100000"/>
              </a:lnSpc>
              <a:spcBef>
                <a:spcPts val="605"/>
              </a:spcBef>
              <a:buClr>
                <a:srgbClr val="3891A7"/>
              </a:buClr>
              <a:buSzPct val="80000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Направления</a:t>
            </a:r>
            <a:r>
              <a:rPr sz="2000" spc="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r>
              <a:rPr sz="2000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4F271C"/>
                </a:solidFill>
                <a:latin typeface="Times New Roman"/>
                <a:cs typeface="Times New Roman"/>
              </a:rPr>
              <a:t>задачи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коррекционно-развивающей</a:t>
            </a:r>
            <a:r>
              <a:rPr sz="2000" spc="-3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4F271C"/>
                </a:solidFill>
                <a:latin typeface="Times New Roman"/>
                <a:cs typeface="Times New Roman"/>
              </a:rPr>
              <a:t>работы</a:t>
            </a:r>
            <a:r>
              <a:rPr sz="2000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с </a:t>
            </a:r>
            <a:r>
              <a:rPr sz="2000" spc="-484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детьми </a:t>
            </a:r>
            <a:r>
              <a:rPr sz="2000" spc="-20" dirty="0">
                <a:solidFill>
                  <a:srgbClr val="4F271C"/>
                </a:solidFill>
                <a:latin typeface="Times New Roman"/>
                <a:cs typeface="Times New Roman"/>
              </a:rPr>
              <a:t>дошкольного</a:t>
            </a:r>
            <a:r>
              <a:rPr sz="2000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возраста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с</a:t>
            </a:r>
            <a:r>
              <a:rPr sz="2000" spc="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особыми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F271C"/>
                </a:solidFill>
                <a:latin typeface="Times New Roman"/>
                <a:cs typeface="Times New Roman"/>
              </a:rPr>
              <a:t>образовательными</a:t>
            </a:r>
            <a:endParaRPr sz="2000" dirty="0">
              <a:latin typeface="Times New Roman"/>
              <a:cs typeface="Times New Roman"/>
            </a:endParaRPr>
          </a:p>
          <a:p>
            <a:pPr marL="295910" marR="320040">
              <a:lnSpc>
                <a:spcPct val="100000"/>
              </a:lnSpc>
            </a:pP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потребностями</a:t>
            </a:r>
            <a:r>
              <a:rPr sz="2000" spc="-2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4F271C"/>
                </a:solidFill>
                <a:latin typeface="Times New Roman"/>
                <a:cs typeface="Times New Roman"/>
              </a:rPr>
              <a:t>различных</a:t>
            </a:r>
            <a:r>
              <a:rPr sz="20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5" dirty="0" err="1">
                <a:solidFill>
                  <a:srgbClr val="4F271C"/>
                </a:solidFill>
                <a:latin typeface="Times New Roman"/>
                <a:cs typeface="Times New Roman"/>
              </a:rPr>
              <a:t>целевых</a:t>
            </a:r>
            <a:r>
              <a:rPr sz="2000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4F271C"/>
                </a:solidFill>
                <a:latin typeface="Times New Roman"/>
                <a:cs typeface="Times New Roman"/>
              </a:rPr>
              <a:t>групп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29246"/>
            <a:ext cx="15716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505" y="0"/>
                  </a:lnTo>
                  <a:lnTo>
                    <a:pt x="0" y="819150"/>
                  </a:lnTo>
                  <a:lnTo>
                    <a:pt x="48635" y="817759"/>
                  </a:lnTo>
                  <a:lnTo>
                    <a:pt x="96034" y="813638"/>
                  </a:lnTo>
                  <a:lnTo>
                    <a:pt x="142623" y="806864"/>
                  </a:lnTo>
                  <a:lnTo>
                    <a:pt x="188327" y="797514"/>
                  </a:lnTo>
                  <a:lnTo>
                    <a:pt x="233067" y="785664"/>
                  </a:lnTo>
                  <a:lnTo>
                    <a:pt x="276768" y="771391"/>
                  </a:lnTo>
                  <a:lnTo>
                    <a:pt x="319353" y="754772"/>
                  </a:lnTo>
                  <a:lnTo>
                    <a:pt x="360744" y="735885"/>
                  </a:lnTo>
                  <a:lnTo>
                    <a:pt x="400865" y="714805"/>
                  </a:lnTo>
                  <a:lnTo>
                    <a:pt x="439639" y="691610"/>
                  </a:lnTo>
                  <a:lnTo>
                    <a:pt x="476990" y="666377"/>
                  </a:lnTo>
                  <a:lnTo>
                    <a:pt x="512839" y="639182"/>
                  </a:lnTo>
                  <a:lnTo>
                    <a:pt x="547112" y="610102"/>
                  </a:lnTo>
                  <a:lnTo>
                    <a:pt x="579729" y="579215"/>
                  </a:lnTo>
                  <a:lnTo>
                    <a:pt x="610616" y="546596"/>
                  </a:lnTo>
                  <a:lnTo>
                    <a:pt x="639695" y="512323"/>
                  </a:lnTo>
                  <a:lnTo>
                    <a:pt x="666889" y="476473"/>
                  </a:lnTo>
                  <a:lnTo>
                    <a:pt x="692122" y="439123"/>
                  </a:lnTo>
                  <a:lnTo>
                    <a:pt x="715316" y="400349"/>
                  </a:lnTo>
                  <a:lnTo>
                    <a:pt x="736395" y="360228"/>
                  </a:lnTo>
                  <a:lnTo>
                    <a:pt x="755281" y="318837"/>
                  </a:lnTo>
                  <a:lnTo>
                    <a:pt x="771899" y="276253"/>
                  </a:lnTo>
                  <a:lnTo>
                    <a:pt x="786171" y="232553"/>
                  </a:lnTo>
                  <a:lnTo>
                    <a:pt x="798020" y="187814"/>
                  </a:lnTo>
                  <a:lnTo>
                    <a:pt x="807370" y="142112"/>
                  </a:lnTo>
                  <a:lnTo>
                    <a:pt x="814144" y="95524"/>
                  </a:lnTo>
                  <a:lnTo>
                    <a:pt x="818264" y="48128"/>
                  </a:lnTo>
                  <a:lnTo>
                    <a:pt x="819655" y="0"/>
                  </a:lnTo>
                  <a:close/>
                </a:path>
              </a:pathLst>
            </a:custGeom>
            <a:solidFill>
              <a:srgbClr val="FDF9F4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04" y="3810"/>
              <a:ext cx="819785" cy="819150"/>
            </a:xfrm>
            <a:custGeom>
              <a:avLst/>
              <a:gdLst/>
              <a:ahLst/>
              <a:cxnLst/>
              <a:rect l="l" t="t" r="r" b="b"/>
              <a:pathLst>
                <a:path w="819785" h="819150">
                  <a:moveTo>
                    <a:pt x="819655" y="0"/>
                  </a:moveTo>
                  <a:lnTo>
                    <a:pt x="818264" y="48128"/>
                  </a:lnTo>
                  <a:lnTo>
                    <a:pt x="814144" y="95524"/>
                  </a:lnTo>
                  <a:lnTo>
                    <a:pt x="807370" y="142112"/>
                  </a:lnTo>
                  <a:lnTo>
                    <a:pt x="798020" y="187814"/>
                  </a:lnTo>
                  <a:lnTo>
                    <a:pt x="786171" y="232553"/>
                  </a:lnTo>
                  <a:lnTo>
                    <a:pt x="771899" y="276253"/>
                  </a:lnTo>
                  <a:lnTo>
                    <a:pt x="755281" y="318837"/>
                  </a:lnTo>
                  <a:lnTo>
                    <a:pt x="736395" y="360228"/>
                  </a:lnTo>
                  <a:lnTo>
                    <a:pt x="715316" y="400349"/>
                  </a:lnTo>
                  <a:lnTo>
                    <a:pt x="692122" y="439123"/>
                  </a:lnTo>
                  <a:lnTo>
                    <a:pt x="666889" y="476473"/>
                  </a:lnTo>
                  <a:lnTo>
                    <a:pt x="639695" y="512323"/>
                  </a:lnTo>
                  <a:lnTo>
                    <a:pt x="610616" y="546596"/>
                  </a:lnTo>
                  <a:lnTo>
                    <a:pt x="579729" y="579215"/>
                  </a:lnTo>
                  <a:lnTo>
                    <a:pt x="547112" y="610102"/>
                  </a:lnTo>
                  <a:lnTo>
                    <a:pt x="512839" y="639182"/>
                  </a:lnTo>
                  <a:lnTo>
                    <a:pt x="476990" y="666377"/>
                  </a:lnTo>
                  <a:lnTo>
                    <a:pt x="439639" y="691610"/>
                  </a:lnTo>
                  <a:lnTo>
                    <a:pt x="400865" y="714805"/>
                  </a:lnTo>
                  <a:lnTo>
                    <a:pt x="360744" y="735885"/>
                  </a:lnTo>
                  <a:lnTo>
                    <a:pt x="319353" y="754772"/>
                  </a:lnTo>
                  <a:lnTo>
                    <a:pt x="276768" y="771391"/>
                  </a:lnTo>
                  <a:lnTo>
                    <a:pt x="233067" y="785664"/>
                  </a:lnTo>
                  <a:lnTo>
                    <a:pt x="188327" y="797514"/>
                  </a:lnTo>
                  <a:lnTo>
                    <a:pt x="142623" y="806864"/>
                  </a:lnTo>
                  <a:lnTo>
                    <a:pt x="96034" y="813638"/>
                  </a:lnTo>
                  <a:lnTo>
                    <a:pt x="48635" y="817759"/>
                  </a:lnTo>
                  <a:lnTo>
                    <a:pt x="505" y="819150"/>
                  </a:lnTo>
                  <a:lnTo>
                    <a:pt x="336" y="819150"/>
                  </a:lnTo>
                  <a:lnTo>
                    <a:pt x="168" y="819150"/>
                  </a:lnTo>
                  <a:lnTo>
                    <a:pt x="0" y="819150"/>
                  </a:lnTo>
                  <a:lnTo>
                    <a:pt x="505" y="0"/>
                  </a:lnTo>
                  <a:lnTo>
                    <a:pt x="819655" y="0"/>
                  </a:lnTo>
                  <a:close/>
                </a:path>
              </a:pathLst>
            </a:custGeom>
            <a:ln w="3175">
              <a:solidFill>
                <a:srgbClr val="D2C3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015" y="6095"/>
              <a:ext cx="1782318" cy="1782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9163" y="21335"/>
              <a:ext cx="1702435" cy="1702435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0" y="851154"/>
                  </a:moveTo>
                  <a:lnTo>
                    <a:pt x="1347" y="802859"/>
                  </a:lnTo>
                  <a:lnTo>
                    <a:pt x="5341" y="755271"/>
                  </a:lnTo>
                  <a:lnTo>
                    <a:pt x="11910" y="708461"/>
                  </a:lnTo>
                  <a:lnTo>
                    <a:pt x="20983" y="662500"/>
                  </a:lnTo>
                  <a:lnTo>
                    <a:pt x="32487" y="617462"/>
                  </a:lnTo>
                  <a:lnTo>
                    <a:pt x="46350" y="573417"/>
                  </a:lnTo>
                  <a:lnTo>
                    <a:pt x="62501" y="530438"/>
                  </a:lnTo>
                  <a:lnTo>
                    <a:pt x="80868" y="488596"/>
                  </a:lnTo>
                  <a:lnTo>
                    <a:pt x="101378" y="447964"/>
                  </a:lnTo>
                  <a:lnTo>
                    <a:pt x="123961" y="408613"/>
                  </a:lnTo>
                  <a:lnTo>
                    <a:pt x="148543" y="370615"/>
                  </a:lnTo>
                  <a:lnTo>
                    <a:pt x="175055" y="334042"/>
                  </a:lnTo>
                  <a:lnTo>
                    <a:pt x="203422" y="298966"/>
                  </a:lnTo>
                  <a:lnTo>
                    <a:pt x="233574" y="265459"/>
                  </a:lnTo>
                  <a:lnTo>
                    <a:pt x="265439" y="233593"/>
                  </a:lnTo>
                  <a:lnTo>
                    <a:pt x="298945" y="203439"/>
                  </a:lnTo>
                  <a:lnTo>
                    <a:pt x="334020" y="175070"/>
                  </a:lnTo>
                  <a:lnTo>
                    <a:pt x="370593" y="148557"/>
                  </a:lnTo>
                  <a:lnTo>
                    <a:pt x="408590" y="123973"/>
                  </a:lnTo>
                  <a:lnTo>
                    <a:pt x="447941" y="101388"/>
                  </a:lnTo>
                  <a:lnTo>
                    <a:pt x="488574" y="80876"/>
                  </a:lnTo>
                  <a:lnTo>
                    <a:pt x="530417" y="62508"/>
                  </a:lnTo>
                  <a:lnTo>
                    <a:pt x="573397" y="46355"/>
                  </a:lnTo>
                  <a:lnTo>
                    <a:pt x="617444" y="32490"/>
                  </a:lnTo>
                  <a:lnTo>
                    <a:pt x="662485" y="20985"/>
                  </a:lnTo>
                  <a:lnTo>
                    <a:pt x="708448" y="11912"/>
                  </a:lnTo>
                  <a:lnTo>
                    <a:pt x="755262" y="5342"/>
                  </a:lnTo>
                  <a:lnTo>
                    <a:pt x="802854" y="1347"/>
                  </a:lnTo>
                  <a:lnTo>
                    <a:pt x="851154" y="0"/>
                  </a:lnTo>
                  <a:lnTo>
                    <a:pt x="899448" y="1347"/>
                  </a:lnTo>
                  <a:lnTo>
                    <a:pt x="947036" y="5342"/>
                  </a:lnTo>
                  <a:lnTo>
                    <a:pt x="993846" y="11912"/>
                  </a:lnTo>
                  <a:lnTo>
                    <a:pt x="1039807" y="20985"/>
                  </a:lnTo>
                  <a:lnTo>
                    <a:pt x="1084845" y="32490"/>
                  </a:lnTo>
                  <a:lnTo>
                    <a:pt x="1128890" y="46355"/>
                  </a:lnTo>
                  <a:lnTo>
                    <a:pt x="1171869" y="62508"/>
                  </a:lnTo>
                  <a:lnTo>
                    <a:pt x="1213711" y="80876"/>
                  </a:lnTo>
                  <a:lnTo>
                    <a:pt x="1254343" y="101388"/>
                  </a:lnTo>
                  <a:lnTo>
                    <a:pt x="1293694" y="123973"/>
                  </a:lnTo>
                  <a:lnTo>
                    <a:pt x="1331692" y="148557"/>
                  </a:lnTo>
                  <a:lnTo>
                    <a:pt x="1368265" y="175070"/>
                  </a:lnTo>
                  <a:lnTo>
                    <a:pt x="1403341" y="203439"/>
                  </a:lnTo>
                  <a:lnTo>
                    <a:pt x="1436848" y="233593"/>
                  </a:lnTo>
                  <a:lnTo>
                    <a:pt x="1468714" y="265459"/>
                  </a:lnTo>
                  <a:lnTo>
                    <a:pt x="1498868" y="298966"/>
                  </a:lnTo>
                  <a:lnTo>
                    <a:pt x="1527237" y="334042"/>
                  </a:lnTo>
                  <a:lnTo>
                    <a:pt x="1553750" y="370615"/>
                  </a:lnTo>
                  <a:lnTo>
                    <a:pt x="1578334" y="408613"/>
                  </a:lnTo>
                  <a:lnTo>
                    <a:pt x="1600919" y="447964"/>
                  </a:lnTo>
                  <a:lnTo>
                    <a:pt x="1621431" y="488596"/>
                  </a:lnTo>
                  <a:lnTo>
                    <a:pt x="1639799" y="530438"/>
                  </a:lnTo>
                  <a:lnTo>
                    <a:pt x="1655952" y="573417"/>
                  </a:lnTo>
                  <a:lnTo>
                    <a:pt x="1669817" y="617462"/>
                  </a:lnTo>
                  <a:lnTo>
                    <a:pt x="1681322" y="662500"/>
                  </a:lnTo>
                  <a:lnTo>
                    <a:pt x="1690395" y="708461"/>
                  </a:lnTo>
                  <a:lnTo>
                    <a:pt x="1696965" y="755271"/>
                  </a:lnTo>
                  <a:lnTo>
                    <a:pt x="1700960" y="802859"/>
                  </a:lnTo>
                  <a:lnTo>
                    <a:pt x="1702308" y="851154"/>
                  </a:lnTo>
                  <a:lnTo>
                    <a:pt x="1700960" y="899448"/>
                  </a:lnTo>
                  <a:lnTo>
                    <a:pt x="1696965" y="947036"/>
                  </a:lnTo>
                  <a:lnTo>
                    <a:pt x="1690395" y="993846"/>
                  </a:lnTo>
                  <a:lnTo>
                    <a:pt x="1681322" y="1039807"/>
                  </a:lnTo>
                  <a:lnTo>
                    <a:pt x="1669817" y="1084845"/>
                  </a:lnTo>
                  <a:lnTo>
                    <a:pt x="1655952" y="1128890"/>
                  </a:lnTo>
                  <a:lnTo>
                    <a:pt x="1639799" y="1171869"/>
                  </a:lnTo>
                  <a:lnTo>
                    <a:pt x="1621431" y="1213711"/>
                  </a:lnTo>
                  <a:lnTo>
                    <a:pt x="1600919" y="1254343"/>
                  </a:lnTo>
                  <a:lnTo>
                    <a:pt x="1578334" y="1293694"/>
                  </a:lnTo>
                  <a:lnTo>
                    <a:pt x="1553750" y="1331692"/>
                  </a:lnTo>
                  <a:lnTo>
                    <a:pt x="1527237" y="1368265"/>
                  </a:lnTo>
                  <a:lnTo>
                    <a:pt x="1498868" y="1403341"/>
                  </a:lnTo>
                  <a:lnTo>
                    <a:pt x="1468714" y="1436848"/>
                  </a:lnTo>
                  <a:lnTo>
                    <a:pt x="1436848" y="1468714"/>
                  </a:lnTo>
                  <a:lnTo>
                    <a:pt x="1403341" y="1498868"/>
                  </a:lnTo>
                  <a:lnTo>
                    <a:pt x="1368265" y="1527237"/>
                  </a:lnTo>
                  <a:lnTo>
                    <a:pt x="1331692" y="1553750"/>
                  </a:lnTo>
                  <a:lnTo>
                    <a:pt x="1293694" y="1578334"/>
                  </a:lnTo>
                  <a:lnTo>
                    <a:pt x="1254343" y="1600919"/>
                  </a:lnTo>
                  <a:lnTo>
                    <a:pt x="1213711" y="1621431"/>
                  </a:lnTo>
                  <a:lnTo>
                    <a:pt x="1171869" y="1639799"/>
                  </a:lnTo>
                  <a:lnTo>
                    <a:pt x="1128890" y="1655952"/>
                  </a:lnTo>
                  <a:lnTo>
                    <a:pt x="1084845" y="1669817"/>
                  </a:lnTo>
                  <a:lnTo>
                    <a:pt x="1039807" y="1681322"/>
                  </a:lnTo>
                  <a:lnTo>
                    <a:pt x="993846" y="1690395"/>
                  </a:lnTo>
                  <a:lnTo>
                    <a:pt x="947036" y="1696965"/>
                  </a:lnTo>
                  <a:lnTo>
                    <a:pt x="899448" y="1700960"/>
                  </a:lnTo>
                  <a:lnTo>
                    <a:pt x="851154" y="1702308"/>
                  </a:lnTo>
                  <a:lnTo>
                    <a:pt x="802854" y="1700960"/>
                  </a:lnTo>
                  <a:lnTo>
                    <a:pt x="755262" y="1696965"/>
                  </a:lnTo>
                  <a:lnTo>
                    <a:pt x="708448" y="1690395"/>
                  </a:lnTo>
                  <a:lnTo>
                    <a:pt x="662485" y="1681322"/>
                  </a:lnTo>
                  <a:lnTo>
                    <a:pt x="617444" y="1669817"/>
                  </a:lnTo>
                  <a:lnTo>
                    <a:pt x="573397" y="1655952"/>
                  </a:lnTo>
                  <a:lnTo>
                    <a:pt x="530417" y="1639799"/>
                  </a:lnTo>
                  <a:lnTo>
                    <a:pt x="488574" y="1621431"/>
                  </a:lnTo>
                  <a:lnTo>
                    <a:pt x="447941" y="1600919"/>
                  </a:lnTo>
                  <a:lnTo>
                    <a:pt x="408590" y="1578334"/>
                  </a:lnTo>
                  <a:lnTo>
                    <a:pt x="370593" y="1553750"/>
                  </a:lnTo>
                  <a:lnTo>
                    <a:pt x="334020" y="1527237"/>
                  </a:lnTo>
                  <a:lnTo>
                    <a:pt x="298945" y="1498868"/>
                  </a:lnTo>
                  <a:lnTo>
                    <a:pt x="265439" y="1468714"/>
                  </a:lnTo>
                  <a:lnTo>
                    <a:pt x="233574" y="1436848"/>
                  </a:lnTo>
                  <a:lnTo>
                    <a:pt x="203422" y="1403341"/>
                  </a:lnTo>
                  <a:lnTo>
                    <a:pt x="175055" y="1368265"/>
                  </a:lnTo>
                  <a:lnTo>
                    <a:pt x="148543" y="1331692"/>
                  </a:lnTo>
                  <a:lnTo>
                    <a:pt x="123961" y="1293694"/>
                  </a:lnTo>
                  <a:lnTo>
                    <a:pt x="101378" y="1254343"/>
                  </a:lnTo>
                  <a:lnTo>
                    <a:pt x="80868" y="1213711"/>
                  </a:lnTo>
                  <a:lnTo>
                    <a:pt x="62501" y="1171869"/>
                  </a:lnTo>
                  <a:lnTo>
                    <a:pt x="46350" y="1128890"/>
                  </a:lnTo>
                  <a:lnTo>
                    <a:pt x="32487" y="1084845"/>
                  </a:lnTo>
                  <a:lnTo>
                    <a:pt x="20983" y="1039807"/>
                  </a:lnTo>
                  <a:lnTo>
                    <a:pt x="11910" y="993846"/>
                  </a:lnTo>
                  <a:lnTo>
                    <a:pt x="5341" y="947036"/>
                  </a:lnTo>
                  <a:lnTo>
                    <a:pt x="1347" y="899448"/>
                  </a:lnTo>
                  <a:lnTo>
                    <a:pt x="0" y="851154"/>
                  </a:lnTo>
                  <a:close/>
                </a:path>
              </a:pathLst>
            </a:custGeom>
            <a:ln w="27432">
              <a:solidFill>
                <a:srgbClr val="FFF6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12" y="1045463"/>
              <a:ext cx="1152906" cy="11483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7319" y="1050633"/>
              <a:ext cx="1116813" cy="111147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7319" y="1050633"/>
              <a:ext cx="1116965" cy="1111885"/>
            </a:xfrm>
            <a:custGeom>
              <a:avLst/>
              <a:gdLst/>
              <a:ahLst/>
              <a:cxnLst/>
              <a:rect l="l" t="t" r="r" b="b"/>
              <a:pathLst>
                <a:path w="1116965" h="1111885">
                  <a:moveTo>
                    <a:pt x="118496" y="204634"/>
                  </a:moveTo>
                  <a:lnTo>
                    <a:pt x="149785" y="168741"/>
                  </a:lnTo>
                  <a:lnTo>
                    <a:pt x="183515" y="136234"/>
                  </a:lnTo>
                  <a:lnTo>
                    <a:pt x="219451" y="107137"/>
                  </a:lnTo>
                  <a:lnTo>
                    <a:pt x="257356" y="81474"/>
                  </a:lnTo>
                  <a:lnTo>
                    <a:pt x="296996" y="59270"/>
                  </a:lnTo>
                  <a:lnTo>
                    <a:pt x="338135" y="40547"/>
                  </a:lnTo>
                  <a:lnTo>
                    <a:pt x="380538" y="25331"/>
                  </a:lnTo>
                  <a:lnTo>
                    <a:pt x="423971" y="13644"/>
                  </a:lnTo>
                  <a:lnTo>
                    <a:pt x="468196" y="5510"/>
                  </a:lnTo>
                  <a:lnTo>
                    <a:pt x="512980" y="954"/>
                  </a:lnTo>
                  <a:lnTo>
                    <a:pt x="558087" y="0"/>
                  </a:lnTo>
                  <a:lnTo>
                    <a:pt x="603281" y="2670"/>
                  </a:lnTo>
                  <a:lnTo>
                    <a:pt x="648327" y="8990"/>
                  </a:lnTo>
                  <a:lnTo>
                    <a:pt x="692991" y="18983"/>
                  </a:lnTo>
                  <a:lnTo>
                    <a:pt x="737036" y="32672"/>
                  </a:lnTo>
                  <a:lnTo>
                    <a:pt x="780227" y="50083"/>
                  </a:lnTo>
                  <a:lnTo>
                    <a:pt x="822330" y="71238"/>
                  </a:lnTo>
                  <a:lnTo>
                    <a:pt x="863108" y="96162"/>
                  </a:lnTo>
                  <a:lnTo>
                    <a:pt x="902327" y="124878"/>
                  </a:lnTo>
                  <a:lnTo>
                    <a:pt x="939023" y="156757"/>
                  </a:lnTo>
                  <a:lnTo>
                    <a:pt x="972365" y="190998"/>
                  </a:lnTo>
                  <a:lnTo>
                    <a:pt x="1002325" y="227366"/>
                  </a:lnTo>
                  <a:lnTo>
                    <a:pt x="1028874" y="265625"/>
                  </a:lnTo>
                  <a:lnTo>
                    <a:pt x="1051985" y="305541"/>
                  </a:lnTo>
                  <a:lnTo>
                    <a:pt x="1071626" y="346879"/>
                  </a:lnTo>
                  <a:lnTo>
                    <a:pt x="1087772" y="389404"/>
                  </a:lnTo>
                  <a:lnTo>
                    <a:pt x="1100392" y="432881"/>
                  </a:lnTo>
                  <a:lnTo>
                    <a:pt x="1109458" y="477076"/>
                  </a:lnTo>
                  <a:lnTo>
                    <a:pt x="1114941" y="521754"/>
                  </a:lnTo>
                  <a:lnTo>
                    <a:pt x="1116813" y="566679"/>
                  </a:lnTo>
                  <a:lnTo>
                    <a:pt x="1115044" y="611617"/>
                  </a:lnTo>
                  <a:lnTo>
                    <a:pt x="1109608" y="656333"/>
                  </a:lnTo>
                  <a:lnTo>
                    <a:pt x="1100473" y="700593"/>
                  </a:lnTo>
                  <a:lnTo>
                    <a:pt x="1087613" y="744160"/>
                  </a:lnTo>
                  <a:lnTo>
                    <a:pt x="1070998" y="786801"/>
                  </a:lnTo>
                  <a:lnTo>
                    <a:pt x="1050600" y="828281"/>
                  </a:lnTo>
                  <a:lnTo>
                    <a:pt x="1026390" y="868365"/>
                  </a:lnTo>
                  <a:lnTo>
                    <a:pt x="998339" y="906817"/>
                  </a:lnTo>
                  <a:lnTo>
                    <a:pt x="967050" y="942710"/>
                  </a:lnTo>
                  <a:lnTo>
                    <a:pt x="933320" y="975218"/>
                  </a:lnTo>
                  <a:lnTo>
                    <a:pt x="897385" y="1004315"/>
                  </a:lnTo>
                  <a:lnTo>
                    <a:pt x="859481" y="1029978"/>
                  </a:lnTo>
                  <a:lnTo>
                    <a:pt x="819841" y="1052184"/>
                  </a:lnTo>
                  <a:lnTo>
                    <a:pt x="778703" y="1070908"/>
                  </a:lnTo>
                  <a:lnTo>
                    <a:pt x="736300" y="1086127"/>
                  </a:lnTo>
                  <a:lnTo>
                    <a:pt x="692869" y="1097817"/>
                  </a:lnTo>
                  <a:lnTo>
                    <a:pt x="648644" y="1105954"/>
                  </a:lnTo>
                  <a:lnTo>
                    <a:pt x="603860" y="1110515"/>
                  </a:lnTo>
                  <a:lnTo>
                    <a:pt x="558754" y="1111476"/>
                  </a:lnTo>
                  <a:lnTo>
                    <a:pt x="513560" y="1108813"/>
                  </a:lnTo>
                  <a:lnTo>
                    <a:pt x="468514" y="1102502"/>
                  </a:lnTo>
                  <a:lnTo>
                    <a:pt x="423850" y="1092519"/>
                  </a:lnTo>
                  <a:lnTo>
                    <a:pt x="379804" y="1078841"/>
                  </a:lnTo>
                  <a:lnTo>
                    <a:pt x="336612" y="1061444"/>
                  </a:lnTo>
                  <a:lnTo>
                    <a:pt x="294508" y="1040304"/>
                  </a:lnTo>
                  <a:lnTo>
                    <a:pt x="253729" y="1015397"/>
                  </a:lnTo>
                  <a:lnTo>
                    <a:pt x="214508" y="986700"/>
                  </a:lnTo>
                  <a:lnTo>
                    <a:pt x="177812" y="954821"/>
                  </a:lnTo>
                  <a:lnTo>
                    <a:pt x="144469" y="920580"/>
                  </a:lnTo>
                  <a:lnTo>
                    <a:pt x="114507" y="884212"/>
                  </a:lnTo>
                  <a:lnTo>
                    <a:pt x="87955" y="845952"/>
                  </a:lnTo>
                  <a:lnTo>
                    <a:pt x="64842" y="806035"/>
                  </a:lnTo>
                  <a:lnTo>
                    <a:pt x="45198" y="764695"/>
                  </a:lnTo>
                  <a:lnTo>
                    <a:pt x="29049" y="722168"/>
                  </a:lnTo>
                  <a:lnTo>
                    <a:pt x="16427" y="678687"/>
                  </a:lnTo>
                  <a:lnTo>
                    <a:pt x="7358" y="634488"/>
                  </a:lnTo>
                  <a:lnTo>
                    <a:pt x="1873" y="589806"/>
                  </a:lnTo>
                  <a:lnTo>
                    <a:pt x="0" y="544874"/>
                  </a:lnTo>
                  <a:lnTo>
                    <a:pt x="1767" y="499929"/>
                  </a:lnTo>
                  <a:lnTo>
                    <a:pt x="7203" y="455204"/>
                  </a:lnTo>
                  <a:lnTo>
                    <a:pt x="16338" y="410935"/>
                  </a:lnTo>
                  <a:lnTo>
                    <a:pt x="29200" y="367355"/>
                  </a:lnTo>
                  <a:lnTo>
                    <a:pt x="45818" y="324701"/>
                  </a:lnTo>
                  <a:lnTo>
                    <a:pt x="66221" y="283206"/>
                  </a:lnTo>
                  <a:lnTo>
                    <a:pt x="90437" y="243105"/>
                  </a:lnTo>
                  <a:lnTo>
                    <a:pt x="118496" y="204634"/>
                  </a:lnTo>
                </a:path>
                <a:path w="1116965" h="1111885">
                  <a:moveTo>
                    <a:pt x="220477" y="286041"/>
                  </a:moveTo>
                  <a:lnTo>
                    <a:pt x="193856" y="323455"/>
                  </a:lnTo>
                  <a:lnTo>
                    <a:pt x="171955" y="362810"/>
                  </a:lnTo>
                  <a:lnTo>
                    <a:pt x="154729" y="403741"/>
                  </a:lnTo>
                  <a:lnTo>
                    <a:pt x="142131" y="445881"/>
                  </a:lnTo>
                  <a:lnTo>
                    <a:pt x="134116" y="488865"/>
                  </a:lnTo>
                  <a:lnTo>
                    <a:pt x="130638" y="532328"/>
                  </a:lnTo>
                  <a:lnTo>
                    <a:pt x="131651" y="575903"/>
                  </a:lnTo>
                  <a:lnTo>
                    <a:pt x="137108" y="619227"/>
                  </a:lnTo>
                  <a:lnTo>
                    <a:pt x="146964" y="661933"/>
                  </a:lnTo>
                  <a:lnTo>
                    <a:pt x="161173" y="703655"/>
                  </a:lnTo>
                  <a:lnTo>
                    <a:pt x="179689" y="744028"/>
                  </a:lnTo>
                  <a:lnTo>
                    <a:pt x="202465" y="782686"/>
                  </a:lnTo>
                  <a:lnTo>
                    <a:pt x="229457" y="819265"/>
                  </a:lnTo>
                  <a:lnTo>
                    <a:pt x="260618" y="853397"/>
                  </a:lnTo>
                  <a:lnTo>
                    <a:pt x="295902" y="884719"/>
                  </a:lnTo>
                  <a:lnTo>
                    <a:pt x="334265" y="912179"/>
                  </a:lnTo>
                  <a:lnTo>
                    <a:pt x="374453" y="934995"/>
                  </a:lnTo>
                  <a:lnTo>
                    <a:pt x="416101" y="953204"/>
                  </a:lnTo>
                  <a:lnTo>
                    <a:pt x="458841" y="966841"/>
                  </a:lnTo>
                  <a:lnTo>
                    <a:pt x="502308" y="975943"/>
                  </a:lnTo>
                  <a:lnTo>
                    <a:pt x="546136" y="980546"/>
                  </a:lnTo>
                  <a:lnTo>
                    <a:pt x="589957" y="980687"/>
                  </a:lnTo>
                  <a:lnTo>
                    <a:pt x="633406" y="976403"/>
                  </a:lnTo>
                  <a:lnTo>
                    <a:pt x="676117" y="967728"/>
                  </a:lnTo>
                  <a:lnTo>
                    <a:pt x="717723" y="954701"/>
                  </a:lnTo>
                  <a:lnTo>
                    <a:pt x="757858" y="937356"/>
                  </a:lnTo>
                  <a:lnTo>
                    <a:pt x="796155" y="915731"/>
                  </a:lnTo>
                  <a:lnTo>
                    <a:pt x="832248" y="889862"/>
                  </a:lnTo>
                  <a:lnTo>
                    <a:pt x="865771" y="859785"/>
                  </a:lnTo>
                  <a:lnTo>
                    <a:pt x="896358" y="825537"/>
                  </a:lnTo>
                  <a:lnTo>
                    <a:pt x="922982" y="788101"/>
                  </a:lnTo>
                  <a:lnTo>
                    <a:pt x="944884" y="748730"/>
                  </a:lnTo>
                  <a:lnTo>
                    <a:pt x="962111" y="707789"/>
                  </a:lnTo>
                  <a:lnTo>
                    <a:pt x="974709" y="665643"/>
                  </a:lnTo>
                  <a:lnTo>
                    <a:pt x="982725" y="622657"/>
                  </a:lnTo>
                  <a:lnTo>
                    <a:pt x="986203" y="579196"/>
                  </a:lnTo>
                  <a:lnTo>
                    <a:pt x="985191" y="535624"/>
                  </a:lnTo>
                  <a:lnTo>
                    <a:pt x="979734" y="492307"/>
                  </a:lnTo>
                  <a:lnTo>
                    <a:pt x="969878" y="449609"/>
                  </a:lnTo>
                  <a:lnTo>
                    <a:pt x="955669" y="407895"/>
                  </a:lnTo>
                  <a:lnTo>
                    <a:pt x="937154" y="367530"/>
                  </a:lnTo>
                  <a:lnTo>
                    <a:pt x="914378" y="328880"/>
                  </a:lnTo>
                  <a:lnTo>
                    <a:pt x="887387" y="292308"/>
                  </a:lnTo>
                  <a:lnTo>
                    <a:pt x="856228" y="258179"/>
                  </a:lnTo>
                  <a:lnTo>
                    <a:pt x="820946" y="226859"/>
                  </a:lnTo>
                  <a:lnTo>
                    <a:pt x="782581" y="199399"/>
                  </a:lnTo>
                  <a:lnTo>
                    <a:pt x="742390" y="176583"/>
                  </a:lnTo>
                  <a:lnTo>
                    <a:pt x="700741" y="158375"/>
                  </a:lnTo>
                  <a:lnTo>
                    <a:pt x="657999" y="144737"/>
                  </a:lnTo>
                  <a:lnTo>
                    <a:pt x="614531" y="135635"/>
                  </a:lnTo>
                  <a:lnTo>
                    <a:pt x="570702" y="131032"/>
                  </a:lnTo>
                  <a:lnTo>
                    <a:pt x="526880" y="130891"/>
                  </a:lnTo>
                  <a:lnTo>
                    <a:pt x="483430" y="135175"/>
                  </a:lnTo>
                  <a:lnTo>
                    <a:pt x="440719" y="143850"/>
                  </a:lnTo>
                  <a:lnTo>
                    <a:pt x="399113" y="156877"/>
                  </a:lnTo>
                  <a:lnTo>
                    <a:pt x="358978" y="174222"/>
                  </a:lnTo>
                  <a:lnTo>
                    <a:pt x="320681" y="195847"/>
                  </a:lnTo>
                  <a:lnTo>
                    <a:pt x="284587" y="221716"/>
                  </a:lnTo>
                  <a:lnTo>
                    <a:pt x="251064" y="251793"/>
                  </a:lnTo>
                  <a:lnTo>
                    <a:pt x="220477" y="286041"/>
                  </a:lnTo>
                </a:path>
              </a:pathLst>
            </a:custGeom>
            <a:ln w="7349">
              <a:solidFill>
                <a:srgbClr val="C6B79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3460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736" y="0"/>
              <a:ext cx="150875" cy="68579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4252" y="469391"/>
            <a:ext cx="6153150" cy="909065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14602" y="564007"/>
            <a:ext cx="56368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Рабочая</a:t>
            </a:r>
            <a:r>
              <a:rPr sz="3200" spc="-50" dirty="0"/>
              <a:t> </a:t>
            </a:r>
            <a:r>
              <a:rPr sz="3200" dirty="0"/>
              <a:t>программа</a:t>
            </a:r>
            <a:r>
              <a:rPr sz="3200" spc="-30" dirty="0"/>
              <a:t> </a:t>
            </a:r>
            <a:r>
              <a:rPr sz="3200" dirty="0"/>
              <a:t>воспитания</a:t>
            </a:r>
            <a:endParaRPr sz="3200"/>
          </a:p>
        </p:txBody>
      </p:sp>
      <p:sp>
        <p:nvSpPr>
          <p:cNvPr id="16" name="object 16"/>
          <p:cNvSpPr txBox="1"/>
          <p:nvPr/>
        </p:nvSpPr>
        <p:spPr>
          <a:xfrm>
            <a:off x="1596897" y="1470101"/>
            <a:ext cx="6989445" cy="2663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295910" algn="l"/>
                <a:tab pos="296545" algn="l"/>
              </a:tabLst>
            </a:pPr>
            <a:r>
              <a:rPr sz="2400" spc="-10" dirty="0">
                <a:solidFill>
                  <a:srgbClr val="4F271C"/>
                </a:solidFill>
                <a:latin typeface="Times New Roman"/>
                <a:cs typeface="Times New Roman"/>
              </a:rPr>
              <a:t>Раскрывает</a:t>
            </a:r>
            <a:r>
              <a:rPr sz="2400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F271C"/>
                </a:solidFill>
                <a:latin typeface="Times New Roman"/>
                <a:cs typeface="Times New Roman"/>
              </a:rPr>
              <a:t>задачи</a:t>
            </a:r>
            <a:r>
              <a:rPr sz="2400" dirty="0">
                <a:solidFill>
                  <a:srgbClr val="4F271C"/>
                </a:solidFill>
                <a:latin typeface="Times New Roman"/>
                <a:cs typeface="Times New Roman"/>
              </a:rPr>
              <a:t> и</a:t>
            </a:r>
            <a:r>
              <a:rPr sz="2400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F271C"/>
                </a:solidFill>
                <a:latin typeface="Times New Roman"/>
                <a:cs typeface="Times New Roman"/>
              </a:rPr>
              <a:t>направления</a:t>
            </a:r>
            <a:r>
              <a:rPr sz="2400" spc="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F271C"/>
                </a:solidFill>
                <a:latin typeface="Times New Roman"/>
                <a:cs typeface="Times New Roman"/>
              </a:rPr>
              <a:t>воспитательной</a:t>
            </a:r>
            <a:endParaRPr sz="2400">
              <a:latin typeface="Times New Roman"/>
              <a:cs typeface="Times New Roman"/>
            </a:endParaRPr>
          </a:p>
          <a:p>
            <a:pPr marL="29591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4F271C"/>
                </a:solidFill>
                <a:latin typeface="Times New Roman"/>
                <a:cs typeface="Times New Roman"/>
              </a:rPr>
              <a:t>работы;</a:t>
            </a:r>
            <a:endParaRPr sz="240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79166"/>
              <a:buFont typeface="Wingdings 2"/>
              <a:buChar char=""/>
              <a:tabLst>
                <a:tab pos="372110" algn="l"/>
                <a:tab pos="372745" algn="l"/>
              </a:tabLst>
            </a:pPr>
            <a:r>
              <a:rPr dirty="0"/>
              <a:t>	</a:t>
            </a:r>
            <a:r>
              <a:rPr sz="2400" spc="-10" dirty="0">
                <a:solidFill>
                  <a:srgbClr val="4F271C"/>
                </a:solidFill>
                <a:latin typeface="Times New Roman"/>
                <a:cs typeface="Times New Roman"/>
              </a:rPr>
              <a:t>Предусматривает </a:t>
            </a:r>
            <a:r>
              <a:rPr sz="2400" spc="-5" dirty="0">
                <a:solidFill>
                  <a:srgbClr val="4F271C"/>
                </a:solidFill>
                <a:latin typeface="Times New Roman"/>
                <a:cs typeface="Times New Roman"/>
              </a:rPr>
              <a:t>приобщение </a:t>
            </a:r>
            <a:r>
              <a:rPr sz="2400" dirty="0">
                <a:solidFill>
                  <a:srgbClr val="4F271C"/>
                </a:solidFill>
                <a:latin typeface="Times New Roman"/>
                <a:cs typeface="Times New Roman"/>
              </a:rPr>
              <a:t>детей к </a:t>
            </a:r>
            <a:r>
              <a:rPr sz="2400" spc="5" dirty="0">
                <a:solidFill>
                  <a:srgbClr val="4F271C"/>
                </a:solidFill>
                <a:latin typeface="Times New Roman"/>
                <a:cs typeface="Times New Roman"/>
              </a:rPr>
              <a:t>российским </a:t>
            </a:r>
            <a:r>
              <a:rPr sz="2400" spc="-58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271C"/>
                </a:solidFill>
                <a:latin typeface="Times New Roman"/>
                <a:cs typeface="Times New Roman"/>
              </a:rPr>
              <a:t>традиционным</a:t>
            </a:r>
            <a:r>
              <a:rPr sz="2400" spc="3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F271C"/>
                </a:solidFill>
                <a:latin typeface="Times New Roman"/>
                <a:cs typeface="Times New Roman"/>
              </a:rPr>
              <a:t>духовным</a:t>
            </a:r>
            <a:r>
              <a:rPr sz="24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4F271C"/>
                </a:solidFill>
                <a:latin typeface="Times New Roman"/>
                <a:cs typeface="Times New Roman"/>
              </a:rPr>
              <a:t>ценностям,</a:t>
            </a:r>
            <a:r>
              <a:rPr sz="240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4F271C"/>
                </a:solidFill>
                <a:latin typeface="Times New Roman"/>
                <a:cs typeface="Times New Roman"/>
              </a:rPr>
              <a:t>включая </a:t>
            </a:r>
            <a:r>
              <a:rPr sz="2400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4F271C"/>
                </a:solidFill>
                <a:latin typeface="Times New Roman"/>
                <a:cs typeface="Times New Roman"/>
              </a:rPr>
              <a:t>культурные </a:t>
            </a:r>
            <a:r>
              <a:rPr sz="2400" dirty="0">
                <a:solidFill>
                  <a:srgbClr val="4F271C"/>
                </a:solidFill>
                <a:latin typeface="Times New Roman"/>
                <a:cs typeface="Times New Roman"/>
              </a:rPr>
              <a:t>ценности</a:t>
            </a:r>
            <a:r>
              <a:rPr sz="2400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271C"/>
                </a:solidFill>
                <a:latin typeface="Times New Roman"/>
                <a:cs typeface="Times New Roman"/>
              </a:rPr>
              <a:t>своей </a:t>
            </a:r>
            <a:r>
              <a:rPr sz="2400" spc="-10" dirty="0">
                <a:solidFill>
                  <a:srgbClr val="4F271C"/>
                </a:solidFill>
                <a:latin typeface="Times New Roman"/>
                <a:cs typeface="Times New Roman"/>
              </a:rPr>
              <a:t>этнической</a:t>
            </a:r>
            <a:r>
              <a:rPr sz="2400" spc="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F271C"/>
                </a:solidFill>
                <a:latin typeface="Times New Roman"/>
                <a:cs typeface="Times New Roman"/>
              </a:rPr>
              <a:t>группы, </a:t>
            </a:r>
            <a:r>
              <a:rPr sz="2400" spc="-5" dirty="0">
                <a:solidFill>
                  <a:srgbClr val="4F271C"/>
                </a:solidFill>
                <a:latin typeface="Times New Roman"/>
                <a:cs typeface="Times New Roman"/>
              </a:rPr>
              <a:t> правилам</a:t>
            </a:r>
            <a:r>
              <a:rPr sz="2400" spc="10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271C"/>
                </a:solidFill>
                <a:latin typeface="Times New Roman"/>
                <a:cs typeface="Times New Roman"/>
              </a:rPr>
              <a:t>и</a:t>
            </a:r>
            <a:r>
              <a:rPr sz="2400" spc="-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F271C"/>
                </a:solidFill>
                <a:latin typeface="Times New Roman"/>
                <a:cs typeface="Times New Roman"/>
              </a:rPr>
              <a:t>нормам</a:t>
            </a:r>
            <a:r>
              <a:rPr sz="2400" spc="-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4F271C"/>
                </a:solidFill>
                <a:latin typeface="Times New Roman"/>
                <a:cs typeface="Times New Roman"/>
              </a:rPr>
              <a:t>поведения</a:t>
            </a:r>
            <a:r>
              <a:rPr sz="2400" spc="15" dirty="0">
                <a:solidFill>
                  <a:srgbClr val="4F271C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F271C"/>
                </a:solidFill>
                <a:latin typeface="Times New Roman"/>
                <a:cs typeface="Times New Roman"/>
              </a:rPr>
              <a:t>в </a:t>
            </a:r>
            <a:r>
              <a:rPr sz="2400" spc="-15" dirty="0">
                <a:solidFill>
                  <a:srgbClr val="4F271C"/>
                </a:solidFill>
                <a:latin typeface="Times New Roman"/>
                <a:cs typeface="Times New Roman"/>
              </a:rPr>
              <a:t>российском</a:t>
            </a:r>
            <a:endParaRPr sz="2400">
              <a:latin typeface="Times New Roman"/>
              <a:cs typeface="Times New Roman"/>
            </a:endParaRPr>
          </a:p>
          <a:p>
            <a:pPr marL="295910">
              <a:lnSpc>
                <a:spcPct val="100000"/>
              </a:lnSpc>
            </a:pPr>
            <a:r>
              <a:rPr sz="2400" dirty="0">
                <a:solidFill>
                  <a:srgbClr val="4F271C"/>
                </a:solidFill>
                <a:latin typeface="Times New Roman"/>
                <a:cs typeface="Times New Roman"/>
              </a:rPr>
              <a:t>обществе.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85" y="5429246"/>
            <a:ext cx="15716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753</Words>
  <Application>Microsoft Office PowerPoint</Application>
  <PresentationFormat>Экран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Особенности ФОП ДОО</vt:lpstr>
      <vt:lpstr>Презентация PowerPoint</vt:lpstr>
      <vt:lpstr>Программа содержит:</vt:lpstr>
      <vt:lpstr>Целевой раздел</vt:lpstr>
      <vt:lpstr>Основные задачи ОП :</vt:lpstr>
      <vt:lpstr>Задачи ОП в рамках формируемой части  участниками образовательных  отношений:</vt:lpstr>
      <vt:lpstr>Содержательный раздел</vt:lpstr>
      <vt:lpstr>Рабочая программа воспитания</vt:lpstr>
      <vt:lpstr>Цель и задачи рабочей программы  воспитания</vt:lpstr>
      <vt:lpstr>Организационный раздел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МАДОУ№ 83 разработанная на основе ФОП</dc:title>
  <dc:creator>Nataliya</dc:creator>
  <cp:lastModifiedBy>User</cp:lastModifiedBy>
  <cp:revision>10</cp:revision>
  <dcterms:created xsi:type="dcterms:W3CDTF">2023-06-29T10:28:20Z</dcterms:created>
  <dcterms:modified xsi:type="dcterms:W3CDTF">2024-01-12T13:13:12Z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2023-06-29T00:00:00Z</vt:filetime>
  </property>
</Properties>
</file>